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58" r:id="rId3"/>
    <p:sldId id="487" r:id="rId5"/>
    <p:sldId id="500" r:id="rId6"/>
    <p:sldId id="688" r:id="rId7"/>
    <p:sldId id="689" r:id="rId8"/>
    <p:sldId id="690" r:id="rId9"/>
    <p:sldId id="675" r:id="rId10"/>
    <p:sldId id="676" r:id="rId11"/>
    <p:sldId id="677" r:id="rId12"/>
    <p:sldId id="678" r:id="rId13"/>
    <p:sldId id="679" r:id="rId14"/>
    <p:sldId id="680" r:id="rId15"/>
    <p:sldId id="681" r:id="rId16"/>
    <p:sldId id="682" r:id="rId17"/>
    <p:sldId id="683" r:id="rId18"/>
    <p:sldId id="478" r:id="rId1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00CC"/>
    <a:srgbClr val="0000FF"/>
    <a:srgbClr val="3333CC"/>
    <a:srgbClr val="00CCFF"/>
    <a:srgbClr val="0066CC"/>
    <a:srgbClr val="0099FF"/>
    <a:srgbClr val="0066FF"/>
    <a:srgbClr val="1F4E79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9" autoAdjust="0"/>
    <p:restoredTop sz="90424" autoAdjust="0"/>
  </p:normalViewPr>
  <p:slideViewPr>
    <p:cSldViewPr snapToGrid="0">
      <p:cViewPr>
        <p:scale>
          <a:sx n="60" d="100"/>
          <a:sy n="60" d="100"/>
        </p:scale>
        <p:origin x="-1026" y="-168"/>
      </p:cViewPr>
      <p:guideLst>
        <p:guide orient="horz" pos="2773"/>
        <p:guide pos="240"/>
        <p:guide pos="48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0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B0B0FA-57F4-4336-BC85-E1A52F8692A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D3F2D21-BD29-43FF-9C93-41E822E6BB1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F9E7EC5-D61C-4FD7-984B-07E436071CC4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82BD773-514F-4D2C-A8BA-9BE15E3EAA7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212A2C-2D32-458D-85B4-53B90FC22AE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464549-8527-4643-8F43-79136C4294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BD773-514F-4D2C-A8BA-9BE15E3EAA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GIF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9"/>
          <p:cNvPicPr>
            <a:picLocks noChangeAspect="1"/>
          </p:cNvPicPr>
          <p:nvPr userDrawn="1"/>
        </p:nvPicPr>
        <p:blipFill rotWithShape="1">
          <a:blip r:embed="rId2" cstate="print"/>
          <a:srcRect b="17971"/>
          <a:stretch>
            <a:fillRect/>
          </a:stretch>
        </p:blipFill>
        <p:spPr>
          <a:xfrm>
            <a:off x="0" y="1722438"/>
            <a:ext cx="12192000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组合 12"/>
          <p:cNvGrpSpPr>
            <a:grpSpLocks noChangeAspect="1"/>
          </p:cNvGrpSpPr>
          <p:nvPr/>
        </p:nvGrpSpPr>
        <p:grpSpPr bwMode="auto">
          <a:xfrm>
            <a:off x="947738" y="1216025"/>
            <a:ext cx="3973512" cy="866775"/>
            <a:chOff x="805634" y="1218023"/>
            <a:chExt cx="6356373" cy="1386889"/>
          </a:xfrm>
        </p:grpSpPr>
        <p:grpSp>
          <p:nvGrpSpPr>
            <p:cNvPr id="8" name="组合 13"/>
            <p:cNvGrpSpPr>
              <a:grpSpLocks noChangeAspect="1"/>
            </p:cNvGrpSpPr>
            <p:nvPr/>
          </p:nvGrpSpPr>
          <p:grpSpPr bwMode="auto">
            <a:xfrm>
              <a:off x="805634" y="1225318"/>
              <a:ext cx="1360676" cy="1379594"/>
              <a:chOff x="952919" y="2376194"/>
              <a:chExt cx="1732247" cy="1756328"/>
            </a:xfrm>
          </p:grpSpPr>
          <p:sp>
            <p:nvSpPr>
              <p:cNvPr id="11" name="等腰三角形 15"/>
              <p:cNvSpPr>
                <a:spLocks noChangeAspect="1"/>
              </p:cNvSpPr>
              <p:nvPr/>
            </p:nvSpPr>
            <p:spPr>
              <a:xfrm flipV="1">
                <a:off x="1479895" y="3398467"/>
                <a:ext cx="879372" cy="734055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pic>
            <p:nvPicPr>
              <p:cNvPr id="12" name="图片 16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52919" y="2376194"/>
                <a:ext cx="1732247" cy="14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图片 1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91133" y="1218023"/>
              <a:ext cx="4770874" cy="720001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06721" y="1931269"/>
            <a:ext cx="7997352" cy="648000"/>
          </a:xfrm>
          <a:prstGeom prst="rect">
            <a:avLst/>
          </a:prstGeom>
          <a:effectLst/>
        </p:spPr>
        <p:txBody>
          <a:bodyPr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00" b="0" cap="none" spc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06721" y="2882752"/>
            <a:ext cx="7997352" cy="1440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3"/>
          </p:nvPr>
        </p:nvSpPr>
        <p:spPr>
          <a:xfrm>
            <a:off x="3806721" y="4646218"/>
            <a:ext cx="7997352" cy="64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4"/>
          </p:nvPr>
        </p:nvSpPr>
        <p:spPr>
          <a:xfrm>
            <a:off x="3806721" y="5294752"/>
            <a:ext cx="7997352" cy="64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 dirty="0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 dirty="0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E0AA-88DD-4B00-96C5-144ECE49AAB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2464"/>
            <a:ext cx="10515600" cy="7775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7696-5129-4F58-888F-CC0BE13ED1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B62AF-B21D-4C56-97B0-2654351FB7B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 userDrawn="1"/>
        </p:nvPicPr>
        <p:blipFill>
          <a:blip r:embed="rId2" cstate="print"/>
          <a:srcRect b="17970"/>
          <a:stretch>
            <a:fillRect/>
          </a:stretch>
        </p:blipFill>
        <p:spPr bwMode="auto">
          <a:xfrm>
            <a:off x="0" y="1722438"/>
            <a:ext cx="12192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12"/>
          <p:cNvGrpSpPr>
            <a:grpSpLocks noChangeAspect="1"/>
          </p:cNvGrpSpPr>
          <p:nvPr userDrawn="1"/>
        </p:nvGrpSpPr>
        <p:grpSpPr bwMode="auto">
          <a:xfrm>
            <a:off x="708025" y="1114425"/>
            <a:ext cx="4641850" cy="1031875"/>
            <a:chOff x="908907" y="1190892"/>
            <a:chExt cx="6476858" cy="1440000"/>
          </a:xfrm>
        </p:grpSpPr>
        <p:grpSp>
          <p:nvGrpSpPr>
            <p:cNvPr id="7" name="组合 13"/>
            <p:cNvGrpSpPr>
              <a:grpSpLocks noChangeAspect="1"/>
            </p:cNvGrpSpPr>
            <p:nvPr/>
          </p:nvGrpSpPr>
          <p:grpSpPr bwMode="auto">
            <a:xfrm>
              <a:off x="908907" y="1190892"/>
              <a:ext cx="1360676" cy="1440000"/>
              <a:chOff x="1084394" y="2332368"/>
              <a:chExt cx="1732247" cy="1833232"/>
            </a:xfrm>
          </p:grpSpPr>
          <p:sp>
            <p:nvSpPr>
              <p:cNvPr id="10" name="等腰三角形 15"/>
              <p:cNvSpPr/>
              <p:nvPr/>
            </p:nvSpPr>
            <p:spPr>
              <a:xfrm flipV="1">
                <a:off x="1524307" y="3251804"/>
                <a:ext cx="1060302" cy="91379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pic>
            <p:nvPicPr>
              <p:cNvPr id="11" name="图片 16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84394" y="2332368"/>
                <a:ext cx="1732247" cy="144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图片 1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614892" y="1192633"/>
              <a:ext cx="4770873" cy="72000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2" name="图片 17"/>
          <p:cNvPicPr>
            <a:picLocks noChangeAspect="1"/>
          </p:cNvPicPr>
          <p:nvPr userDrawn="1"/>
        </p:nvPicPr>
        <p:blipFill>
          <a:blip r:embed="rId5" cstate="print"/>
          <a:srcRect l="1929" t="33606" r="2158" b="24493"/>
          <a:stretch>
            <a:fillRect/>
          </a:stretch>
        </p:blipFill>
        <p:spPr bwMode="auto">
          <a:xfrm rot="21000000">
            <a:off x="1587500" y="2671763"/>
            <a:ext cx="19319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8"/>
          <p:cNvCxnSpPr/>
          <p:nvPr userDrawn="1"/>
        </p:nvCxnSpPr>
        <p:spPr>
          <a:xfrm>
            <a:off x="3813175" y="2584450"/>
            <a:ext cx="0" cy="2879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13648" y="1965237"/>
            <a:ext cx="7997352" cy="1008000"/>
          </a:xfrm>
          <a:prstGeom prst="rect">
            <a:avLst/>
          </a:prstGeom>
          <a:effectLst/>
        </p:spPr>
        <p:txBody>
          <a:bodyPr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13648" y="2983362"/>
            <a:ext cx="7997352" cy="126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3"/>
          </p:nvPr>
        </p:nvSpPr>
        <p:spPr>
          <a:xfrm>
            <a:off x="3813648" y="4253487"/>
            <a:ext cx="7997352" cy="1260000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350BB-C08F-4DAC-A481-49CDDD2036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-15875" y="-4445"/>
            <a:ext cx="12207875" cy="758825"/>
          </a:xfrm>
          <a:prstGeom prst="rect">
            <a:avLst/>
          </a:prstGeom>
          <a:gradFill flip="none" rotWithShape="1">
            <a:gsLst>
              <a:gs pos="100000">
                <a:srgbClr val="E8E8E8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图片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 userDrawn="1"/>
        </p:nvSpPr>
        <p:spPr>
          <a:xfrm>
            <a:off x="519113" y="727075"/>
            <a:ext cx="11672887" cy="714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727075"/>
            <a:ext cx="487363" cy="71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4525" y="109538"/>
            <a:ext cx="13874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 userDrawn="1"/>
        </p:nvSpPr>
        <p:spPr>
          <a:xfrm>
            <a:off x="0" y="6678613"/>
            <a:ext cx="11087100" cy="1793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1136313" y="6678613"/>
            <a:ext cx="1055687" cy="1793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 userDrawn="1"/>
        </p:nvSpPr>
        <p:spPr bwMode="auto">
          <a:xfrm>
            <a:off x="11304588" y="6635750"/>
            <a:ext cx="71755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fld id="{F5101A60-0577-4372-B16F-D921A6A0B548}" type="slidenum"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6" descr="图片5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8450" y="204788"/>
            <a:ext cx="32607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占位符 15"/>
          <p:cNvSpPr>
            <a:spLocks noGrp="1"/>
          </p:cNvSpPr>
          <p:nvPr>
            <p:ph type="body" sz="quarter" idx="10"/>
          </p:nvPr>
        </p:nvSpPr>
        <p:spPr>
          <a:xfrm>
            <a:off x="33336" y="211801"/>
            <a:ext cx="7010854" cy="4524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19050" h="6350"/>
            </a:sp3d>
          </a:bodyPr>
          <a:lstStyle>
            <a:lvl1pPr marL="0" indent="0">
              <a:buNone/>
              <a:defRPr sz="2600" b="0" spc="300">
                <a:gradFill>
                  <a:gsLst>
                    <a:gs pos="100000">
                      <a:srgbClr val="760000"/>
                    </a:gs>
                    <a:gs pos="0">
                      <a:srgbClr val="FF0000"/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5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327630" y="900245"/>
            <a:ext cx="7010854" cy="4801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19050" h="6350"/>
            </a:sp3d>
          </a:bodyPr>
          <a:lstStyle>
            <a:lvl1pPr marL="0" indent="0">
              <a:buNone/>
              <a:defRPr lang="zh-CN" altLang="en-US" sz="280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2464"/>
            <a:ext cx="10515600" cy="7775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A42B-BF92-4786-B764-528BC23486C4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D46F-76EE-461A-B6E6-6AF219A65A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2464"/>
            <a:ext cx="10515600" cy="7775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49189-CF6D-4488-A149-ADE7014854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E2B66-4169-409C-8AE2-084FFFEC7AD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2464"/>
            <a:ext cx="10515600" cy="7775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D5046-1612-4115-94DC-AE22DF21267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7E32-B8ED-4342-AD54-47EA466CDBD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A967-69A6-4D37-9656-9656CA17F2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1D8CC-90A0-4163-B576-88BA3375CF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022350"/>
            <a:ext cx="10515600" cy="5189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80022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216275" y="63563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中国民航飞行员训练的实践与探索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553575" y="6357938"/>
            <a:ext cx="180022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DA2F16-025F-44DA-973C-A8C1B1F159B8}" type="slidenum">
              <a:rPr lang="zh-CN" altLang="en-US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9pPr>
    </p:titleStyle>
    <p:bodyStyle>
      <a:lvl1pPr marL="228600" indent="-228600" algn="l" rtl="0" fontAlgn="base">
        <a:spcBef>
          <a:spcPts val="1200"/>
        </a:spcBef>
        <a:spcAft>
          <a:spcPct val="0"/>
        </a:spcAft>
        <a:buFont typeface="Wingdings" panose="05000000000000000000" pitchFamily="2" charset="2"/>
        <a:buChar char="Ø"/>
        <a:defRPr sz="2000" kern="1200">
          <a:solidFill>
            <a:srgbClr val="2F5597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1pPr>
      <a:lvl2pPr marL="685800" indent="-228600" algn="l" rtl="0" fontAlgn="base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2F5597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2pPr>
      <a:lvl3pPr marL="1143000" indent="-228600" algn="l" rtl="0" fontAlgn="base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2F5597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3pPr>
      <a:lvl4pPr marL="16002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4pPr>
      <a:lvl5pPr marL="20574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5676265" y="3492500"/>
            <a:ext cx="4633595" cy="1938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任课老师：侯甲栋</a:t>
            </a:r>
            <a:endParaRPr lang="zh-CN" altLang="en-US" sz="2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办公地点：航空工程学院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A210</a:t>
            </a: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室</a:t>
            </a:r>
            <a:endParaRPr lang="zh-CN" altLang="en-US" sz="2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办公电话：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0838-5182503</a:t>
            </a:r>
            <a:endParaRPr lang="zh-CN" altLang="en-US" sz="2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auto">
              <a:spcAft>
                <a:spcPts val="0"/>
              </a:spcAft>
              <a:defRPr/>
            </a:pPr>
            <a:endParaRPr lang="zh-CN" altLang="en-US" sz="2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2" name="图片 16"/>
          <p:cNvPicPr>
            <a:picLocks noChangeAspect="1"/>
          </p:cNvPicPr>
          <p:nvPr/>
        </p:nvPicPr>
        <p:blipFill>
          <a:blip r:embed="rId1" cstate="print"/>
          <a:srcRect l="1929" t="33606" r="2158" b="24493"/>
          <a:stretch>
            <a:fillRect/>
          </a:stretch>
        </p:blipFill>
        <p:spPr bwMode="auto">
          <a:xfrm rot="-600000">
            <a:off x="77788" y="3811588"/>
            <a:ext cx="37703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5676265" y="2271395"/>
            <a:ext cx="3230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《维修管理》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29070" y="4768850"/>
            <a:ext cx="16402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2020</a:t>
            </a:r>
            <a:r>
              <a:rPr lang="zh-CN" altLang="en-US" sz="2400">
                <a:solidFill>
                  <a:schemeClr val="bg1"/>
                </a:solidFill>
              </a:rPr>
              <a:t>年</a:t>
            </a:r>
            <a:r>
              <a:rPr lang="en-US" altLang="zh-CN" sz="2400">
                <a:solidFill>
                  <a:schemeClr val="bg1"/>
                </a:solidFill>
              </a:rPr>
              <a:t>9</a:t>
            </a:r>
            <a:r>
              <a:rPr lang="zh-CN" altLang="en-US" sz="2400">
                <a:solidFill>
                  <a:schemeClr val="bg1"/>
                </a:solidFill>
              </a:rPr>
              <a:t>月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54474" y="1750546"/>
            <a:ext cx="7072560" cy="193899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p>
            <a:pPr algn="l"/>
            <a:r>
              <a:rPr lang="zh-CN" altLang="en-US" sz="2400" b="1" dirty="0">
                <a:solidFill>
                  <a:schemeClr val="bg1"/>
                </a:solidFill>
              </a:rPr>
              <a:t>      海恩法则告诉我们：要减少事故的发生，即减少冰山露出水面的部分，需要缩小冰山水面以下的体积，即减少各类事故征候和不安全事件的发生。抓好不安全事件的数据分析和信息共享，吸取各方面教训，是预防事故的有效手段。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54474" y="4017635"/>
            <a:ext cx="7072560" cy="23083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p>
            <a:pPr algn="l"/>
            <a:r>
              <a:rPr lang="zh-CN" altLang="en-US" sz="2400" b="1" dirty="0"/>
              <a:t>   </a:t>
            </a:r>
            <a:r>
              <a:rPr lang="zh-CN" altLang="en-US" sz="2400" b="1" dirty="0">
                <a:solidFill>
                  <a:schemeClr val="accent5"/>
                </a:solidFill>
              </a:rPr>
              <a:t>   海恩法则给我们的启示：事故案件的发生看似偶然，其实是各种因素积累到一定程度的必然结果。任何重大事故都是有端倪可查的，其发生都是经过萌芽、发展到发生这样一个过程。如果每次事故的隐患或者苗头都能受到重视，那么每一次事故都可以避免。</a:t>
            </a:r>
            <a:endParaRPr lang="zh-CN" altLang="en-US" sz="2400" b="1" dirty="0">
              <a:solidFill>
                <a:schemeClr val="accent5"/>
              </a:solidFill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08050"/>
            <a:ext cx="8458200" cy="576734"/>
          </a:xfrm>
        </p:spPr>
        <p:txBody>
          <a:bodyPr/>
          <a:p>
            <a:pPr algn="l">
              <a:buClrTx/>
              <a:buSzTx/>
              <a:buNone/>
            </a:pPr>
            <a:r>
              <a:rPr lang="zh-CN" altLang="en-US" sz="4000" b="1" dirty="0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（2）海恩法则</a:t>
            </a:r>
            <a:endParaRPr lang="zh-CN" altLang="en-US" sz="4000" b="1" dirty="0">
              <a:solidFill>
                <a:schemeClr val="accent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0" y="-102235"/>
            <a:ext cx="555498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第</a:t>
            </a:r>
            <a:r>
              <a:rPr lang="en-US" altLang="zh-CN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10.2</a:t>
            </a: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节 人为因素基本理论</a:t>
            </a:r>
            <a:endParaRPr lang="zh-CN" altLang="en-US" sz="3200" b="1" dirty="0">
              <a:solidFill>
                <a:schemeClr val="accent5"/>
              </a:solidFill>
              <a:latin typeface="造字工房力黑（非商用）常规体"/>
              <a:ea typeface="造字工房力黑（非商用）常规体"/>
              <a:cs typeface="造字工房力黑（非商用）常规体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 bldLvl="0" animBg="1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/>
          <p:nvPr/>
        </p:nvSpPr>
        <p:spPr bwMode="auto">
          <a:xfrm>
            <a:off x="1951376" y="2420888"/>
            <a:ext cx="4411954" cy="367240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600" kern="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1988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月，美国夏威夷阿罗哈（</a:t>
            </a:r>
            <a:r>
              <a:rPr lang="en-US" altLang="zh-CN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Aloha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）航空公司的一架</a:t>
            </a:r>
            <a:r>
              <a:rPr lang="en-US" altLang="zh-CN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B737-200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飞机在执行</a:t>
            </a:r>
            <a:r>
              <a:rPr lang="en-US" altLang="zh-CN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243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航班时发一起事故，飞机在</a:t>
            </a:r>
            <a:r>
              <a:rPr lang="en-US" altLang="zh-CN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24000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英尺高空飞行时，</a:t>
            </a:r>
            <a:r>
              <a:rPr lang="en-US" altLang="zh-CN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英尺长的飞机上层结构蒙皮由于结构失效突然与飞机脱离。事故导致一名乘务员被吸出机舱外不知所踪。</a:t>
            </a:r>
            <a:endParaRPr lang="zh-CN" altLang="en-US" sz="26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31092" y="1622200"/>
            <a:ext cx="4927952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2600" dirty="0"/>
              <a:t>案例</a:t>
            </a:r>
            <a:r>
              <a:rPr lang="en-US" altLang="zh-CN" sz="2600" dirty="0"/>
              <a:t>2</a:t>
            </a:r>
            <a:r>
              <a:rPr lang="zh-CN" altLang="en-US" sz="2600" dirty="0"/>
              <a:t>：</a:t>
            </a:r>
            <a:r>
              <a:rPr lang="en-US" altLang="zh-CN" sz="2600" dirty="0"/>
              <a:t>B737</a:t>
            </a:r>
            <a:r>
              <a:rPr lang="zh-CN" altLang="en-US" sz="2600" dirty="0"/>
              <a:t>部分机身结构脱落</a:t>
            </a:r>
            <a:endParaRPr lang="zh-CN" altLang="en-US" sz="2600" dirty="0"/>
          </a:p>
        </p:txBody>
      </p:sp>
      <p:pic>
        <p:nvPicPr>
          <p:cNvPr id="357378" name="Picture 2" descr="4507ad45ad345982039e0b9a09f431adcaef84f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10" y="2421255"/>
            <a:ext cx="5562600" cy="36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08050"/>
            <a:ext cx="8458200" cy="576734"/>
          </a:xfrm>
        </p:spPr>
        <p:txBody>
          <a:bodyPr/>
          <a:p>
            <a:pPr algn="l">
              <a:buClrTx/>
              <a:buSzTx/>
              <a:buNone/>
            </a:pPr>
            <a:r>
              <a:rPr lang="zh-CN" altLang="en-US" sz="4000" b="1" dirty="0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（2）海恩法则</a:t>
            </a:r>
            <a:endParaRPr lang="zh-CN" altLang="en-US" sz="4000" b="1" dirty="0">
              <a:solidFill>
                <a:schemeClr val="accent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0" y="-102235"/>
            <a:ext cx="555498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第</a:t>
            </a:r>
            <a:r>
              <a:rPr lang="en-US" altLang="zh-CN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10.2</a:t>
            </a: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节 人为因素基本理论</a:t>
            </a:r>
            <a:endParaRPr lang="zh-CN" altLang="en-US" sz="3200" b="1" dirty="0">
              <a:solidFill>
                <a:schemeClr val="accent5"/>
              </a:solidFill>
              <a:latin typeface="造字工房力黑（非商用）常规体"/>
              <a:ea typeface="造字工房力黑（非商用）常规体"/>
              <a:cs typeface="造字工房力黑（非商用）常规体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104677" y="1590124"/>
            <a:ext cx="4927952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2600" dirty="0"/>
              <a:t>案例</a:t>
            </a:r>
            <a:r>
              <a:rPr lang="en-US" altLang="zh-CN" sz="2600" dirty="0"/>
              <a:t>2</a:t>
            </a:r>
            <a:r>
              <a:rPr lang="zh-CN" altLang="en-US" sz="2600" dirty="0"/>
              <a:t>：</a:t>
            </a:r>
            <a:r>
              <a:rPr lang="en-US" altLang="zh-CN" sz="2600" dirty="0"/>
              <a:t>B737</a:t>
            </a:r>
            <a:r>
              <a:rPr lang="zh-CN" altLang="en-US" sz="2600" dirty="0"/>
              <a:t>部分机身结构脱落</a:t>
            </a:r>
            <a:endParaRPr lang="zh-CN" altLang="en-US" sz="2600" dirty="0"/>
          </a:p>
        </p:txBody>
      </p:sp>
      <p:sp>
        <p:nvSpPr>
          <p:cNvPr id="8" name="内容占位符 2"/>
          <p:cNvSpPr txBox="1"/>
          <p:nvPr/>
        </p:nvSpPr>
        <p:spPr bwMode="auto">
          <a:xfrm>
            <a:off x="2496031" y="2199278"/>
            <a:ext cx="7940347" cy="4321376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2600" kern="0" dirty="0">
                <a:latin typeface="黑体" panose="02010609060101010101" pitchFamily="49" charset="-122"/>
                <a:ea typeface="黑体" panose="02010609060101010101" pitchFamily="49" charset="-122"/>
              </a:rPr>
              <a:t>事故调查与结论：</a:t>
            </a:r>
            <a:endParaRPr lang="zh-CN" altLang="en-US" sz="2600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    美国国家交通安全运输委员会（</a:t>
            </a:r>
            <a:r>
              <a:rPr lang="en-US" altLang="zh-CN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NTSB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）认定，事故由</a:t>
            </a:r>
            <a:r>
              <a:rPr lang="zh-CN" altLang="en-US" sz="2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裂缝氧化导致金属疲劳引起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。事故飞机属于老龄飞机，当时客机已使用了</a:t>
            </a:r>
            <a:r>
              <a:rPr lang="en-US" altLang="zh-CN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年，完成了</a:t>
            </a:r>
            <a:r>
              <a:rPr lang="en-US" altLang="zh-CN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89090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次的飞行周期，超过了设计时预计的</a:t>
            </a:r>
            <a:r>
              <a:rPr lang="en-US" altLang="zh-CN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75000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次飞行周期。</a:t>
            </a:r>
            <a:endParaRPr lang="en-US" altLang="zh-CN" sz="26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    飞机飞行前曾有两名检查员进行检查，两个人在检查中都没有发现任何的裂纹。事故发生后的调查分析指出，在两名检查员检查时，飞机蒙皮上已经有至少</a:t>
            </a:r>
            <a:r>
              <a:rPr lang="en-US" altLang="zh-CN" sz="26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240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多处裂纹。随后的深人调查确定是人为因素问题导致了检查的失败。</a:t>
            </a:r>
            <a:endParaRPr lang="zh-CN" altLang="en-US" sz="26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08050"/>
            <a:ext cx="8458200" cy="576734"/>
          </a:xfrm>
        </p:spPr>
        <p:txBody>
          <a:bodyPr/>
          <a:p>
            <a:pPr algn="l">
              <a:buClrTx/>
              <a:buSzTx/>
              <a:buNone/>
            </a:pPr>
            <a:r>
              <a:rPr lang="zh-CN" altLang="en-US" sz="4000" b="1" dirty="0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（2）海恩法则</a:t>
            </a:r>
            <a:endParaRPr lang="zh-CN" altLang="en-US" sz="4000" b="1" dirty="0">
              <a:solidFill>
                <a:schemeClr val="accent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0" y="-102235"/>
            <a:ext cx="555498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第</a:t>
            </a:r>
            <a:r>
              <a:rPr lang="en-US" altLang="zh-CN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10.2</a:t>
            </a: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节 人为因素基本理论</a:t>
            </a:r>
            <a:endParaRPr lang="zh-CN" altLang="en-US" sz="3200" b="1" dirty="0">
              <a:solidFill>
                <a:schemeClr val="accent5"/>
              </a:solidFill>
              <a:latin typeface="造字工房力黑（非商用）常规体"/>
              <a:ea typeface="造字工房力黑（非商用）常规体"/>
              <a:cs typeface="造字工房力黑（非商用）常规体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44315" y="1712362"/>
            <a:ext cx="5262979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2400" kern="0" dirty="0">
                <a:latin typeface="楷体" panose="02010609060101010101" pitchFamily="49" charset="-122"/>
                <a:ea typeface="楷体" panose="02010609060101010101" pitchFamily="49" charset="-122"/>
              </a:rPr>
              <a:t>① 爱岗敬业，具备责任心和安全意识</a:t>
            </a:r>
            <a:endParaRPr lang="zh-CN" altLang="en-US" sz="2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57378" name="Picture 2" descr="https://timgsa.baidu.com/timg?image&amp;quality=80&amp;size=b9999_10000&amp;sec=1603015373812&amp;di=de0902247cfc0ab7cb45af894285acbf&amp;imgtype=0&amp;src=http%3A%2F%2Fimg.daimg.com%2Fuploads%2Fallimg%2F190108%2F1-1Z10R30U6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39" y="2842900"/>
            <a:ext cx="6300192" cy="315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3644265" y="2203450"/>
            <a:ext cx="5262245" cy="4603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2400" kern="0" dirty="0">
                <a:latin typeface="楷体" panose="02010609060101010101" pitchFamily="49" charset="-122"/>
                <a:ea typeface="楷体" panose="02010609060101010101" pitchFamily="49" charset="-122"/>
              </a:rPr>
              <a:t>② 诚实认真，严格遵守规章制度</a:t>
            </a:r>
            <a:endParaRPr lang="zh-CN" altLang="en-US" sz="2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36357" y="1003841"/>
            <a:ext cx="6519734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p>
            <a:r>
              <a:rPr lang="zh-CN" altLang="en-US" sz="2600" dirty="0"/>
              <a:t>机务人员如何减少维修差错引起的事故呢？</a:t>
            </a:r>
            <a:endParaRPr lang="zh-CN" altLang="en-US" sz="2600" dirty="0"/>
          </a:p>
        </p:txBody>
      </p:sp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0" y="-102235"/>
            <a:ext cx="555498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第</a:t>
            </a:r>
            <a:r>
              <a:rPr lang="en-US" altLang="zh-CN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10.2</a:t>
            </a: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节 人为因素基本理论</a:t>
            </a:r>
            <a:endParaRPr lang="zh-CN" altLang="en-US" sz="3200" b="1" dirty="0">
              <a:solidFill>
                <a:schemeClr val="accent5"/>
              </a:solidFill>
              <a:latin typeface="造字工房力黑（非商用）常规体"/>
              <a:ea typeface="造字工房力黑（非商用）常规体"/>
              <a:cs typeface="造字工房力黑（非商用）常规体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 animBg="1"/>
      <p:bldP spid="5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13580" y="1711037"/>
            <a:ext cx="433965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2400" kern="0" dirty="0">
                <a:latin typeface="楷体" panose="02010609060101010101" pitchFamily="49" charset="-122"/>
                <a:ea typeface="楷体" panose="02010609060101010101" pitchFamily="49" charset="-122"/>
              </a:rPr>
              <a:t>③ 持续学习，增长知识和能力</a:t>
            </a:r>
            <a:endParaRPr lang="zh-CN" altLang="en-US" sz="2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13480" y="2381250"/>
            <a:ext cx="4340225" cy="4603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2400" kern="0" dirty="0">
                <a:latin typeface="楷体" panose="02010609060101010101" pitchFamily="49" charset="-122"/>
                <a:ea typeface="楷体" panose="02010609060101010101" pitchFamily="49" charset="-122"/>
              </a:rPr>
              <a:t>④ 团队协作，提高工作效率</a:t>
            </a:r>
            <a:endParaRPr lang="zh-CN" altLang="en-US" sz="2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59426" name="Picture 2" descr="https://timgsa.baidu.com/timg?image&amp;quality=80&amp;size=b9999_10000&amp;sec=1603031948689&amp;di=8586478e8234322ea1450a69eafa75d4&amp;imgtype=0&amp;src=http%3A%2F%2Fimg1.voc.com.cn%2FUpLoadFile%2F2018%2F06%2F29%2F20180629150146143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26" y="3186322"/>
            <a:ext cx="4698508" cy="31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836357" y="1022891"/>
            <a:ext cx="6519734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p>
            <a:r>
              <a:rPr lang="zh-CN" altLang="en-US" sz="2600" dirty="0"/>
              <a:t>机务人员如何减少维修差错引起的事故呢？</a:t>
            </a:r>
            <a:endParaRPr lang="zh-CN" altLang="en-US" sz="2600" dirty="0"/>
          </a:p>
        </p:txBody>
      </p:sp>
      <p:sp>
        <p:nvSpPr>
          <p:cNvPr id="14" name="矩形 5"/>
          <p:cNvSpPr>
            <a:spLocks noChangeArrowheads="1"/>
          </p:cNvSpPr>
          <p:nvPr/>
        </p:nvSpPr>
        <p:spPr bwMode="auto">
          <a:xfrm>
            <a:off x="0" y="-102235"/>
            <a:ext cx="555498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第</a:t>
            </a:r>
            <a:r>
              <a:rPr lang="en-US" altLang="zh-CN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10.2</a:t>
            </a: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节 人为因素基本理论</a:t>
            </a:r>
            <a:endParaRPr lang="zh-CN" altLang="en-US" sz="3200" b="1" dirty="0">
              <a:solidFill>
                <a:schemeClr val="accent5"/>
              </a:solidFill>
              <a:latin typeface="造字工房力黑（非商用）常规体"/>
              <a:ea typeface="造字工房力黑（非商用）常规体"/>
              <a:cs typeface="造字工房力黑（非商用）常规体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5" grpId="1" animBg="1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5"/>
          <p:cNvSpPr>
            <a:spLocks noChangeArrowheads="1"/>
          </p:cNvSpPr>
          <p:nvPr/>
        </p:nvSpPr>
        <p:spPr bwMode="auto">
          <a:xfrm>
            <a:off x="4897755" y="1277620"/>
            <a:ext cx="4333875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rPr>
              <a:t>本节小结</a:t>
            </a:r>
            <a:endParaRPr lang="zh-CN" altLang="en-US" sz="4400" dirty="0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0" y="-102235"/>
            <a:ext cx="555498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第</a:t>
            </a:r>
            <a:r>
              <a:rPr lang="en-US" altLang="zh-CN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10.2</a:t>
            </a: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节 人为因素基本理论</a:t>
            </a:r>
            <a:endParaRPr lang="zh-CN" altLang="en-US" sz="3200" b="1" dirty="0">
              <a:solidFill>
                <a:schemeClr val="accent5"/>
              </a:solidFill>
              <a:latin typeface="造字工房力黑（非商用）常规体"/>
              <a:ea typeface="造字工房力黑（非商用）常规体"/>
              <a:cs typeface="造字工房力黑（非商用）常规体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25775" y="2595245"/>
            <a:ext cx="6795135" cy="1322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p>
            <a:pPr algn="l"/>
            <a:r>
              <a:rPr lang="en-US" altLang="zh-CN" sz="4000" b="1" kern="0" dirty="0">
                <a:solidFill>
                  <a:schemeClr val="accent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4000" b="1" kern="0" dirty="0">
                <a:solidFill>
                  <a:schemeClr val="accent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墨菲定律</a:t>
            </a:r>
            <a:r>
              <a:rPr lang="en-US" altLang="zh-CN" sz="4000" b="1" kern="0" dirty="0">
                <a:solidFill>
                  <a:schemeClr val="accent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4000" b="1" kern="0" dirty="0">
                <a:solidFill>
                  <a:schemeClr val="accent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的定义及应用；</a:t>
            </a:r>
            <a:endParaRPr lang="zh-CN" altLang="en-US" sz="4000" b="1" kern="0" dirty="0">
              <a:solidFill>
                <a:schemeClr val="accent5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/>
            <a:r>
              <a:rPr lang="zh-CN" altLang="en-US" sz="4000" b="1" kern="0" dirty="0">
                <a:solidFill>
                  <a:schemeClr val="accent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“海恩法则”的定义及应用。</a:t>
            </a:r>
            <a:endParaRPr lang="zh-CN" altLang="en-US" sz="4000" b="1" kern="0" dirty="0">
              <a:solidFill>
                <a:schemeClr val="accent5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4288" y="4040188"/>
            <a:ext cx="12192001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871538"/>
            <a:ext cx="12192000" cy="3249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797" name="文本框 3"/>
          <p:cNvSpPr txBox="1">
            <a:spLocks noChangeArrowheads="1"/>
          </p:cNvSpPr>
          <p:nvPr/>
        </p:nvSpPr>
        <p:spPr bwMode="auto">
          <a:xfrm>
            <a:off x="4328795" y="2592070"/>
            <a:ext cx="505968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感谢大家的聆听！</a:t>
            </a:r>
            <a:endParaRPr lang="zh-CN" altLang="en-US" sz="4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108450"/>
            <a:ext cx="12192000" cy="25622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3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6988" y="2825750"/>
            <a:ext cx="12204701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-14288" y="906463"/>
            <a:ext cx="12192001" cy="324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17" y="4151313"/>
            <a:ext cx="12192001" cy="269557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5" name="文本框 4"/>
          <p:cNvSpPr txBox="1">
            <a:spLocks noChangeArrowheads="1"/>
          </p:cNvSpPr>
          <p:nvPr/>
        </p:nvSpPr>
        <p:spPr bwMode="auto">
          <a:xfrm>
            <a:off x="2330450" y="2393315"/>
            <a:ext cx="7531100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rgbClr val="0070C0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第十章  维修中的人为因素</a:t>
            </a:r>
            <a:endParaRPr lang="zh-CN" altLang="en-US" sz="4800" b="1" dirty="0">
              <a:solidFill>
                <a:srgbClr val="0070C0"/>
              </a:solidFill>
              <a:latin typeface="造字工房力黑（非商用）常规体"/>
              <a:ea typeface="造字工房力黑（非商用）常规体"/>
              <a:cs typeface="造字工房力黑（非商用）常规体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4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49700" y="3644900"/>
            <a:ext cx="462407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（第</a:t>
            </a:r>
            <a:r>
              <a:rPr lang="en-US" altLang="zh-CN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10.2</a:t>
            </a:r>
            <a:r>
              <a:rPr lang="zh-CN" altLang="en-US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节 人为因素基本理论）</a:t>
            </a:r>
            <a:r>
              <a:rPr lang="zh-CN" altLang="en-US" sz="2400" b="1" dirty="0">
                <a:solidFill>
                  <a:srgbClr val="0070C0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 </a:t>
            </a: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5"/>
          <p:cNvSpPr>
            <a:spLocks noChangeArrowheads="1"/>
          </p:cNvSpPr>
          <p:nvPr/>
        </p:nvSpPr>
        <p:spPr bwMode="auto">
          <a:xfrm>
            <a:off x="0" y="-102235"/>
            <a:ext cx="555498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第</a:t>
            </a:r>
            <a:r>
              <a:rPr lang="en-US" altLang="zh-CN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10.2</a:t>
            </a: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节 人为因素基本理论</a:t>
            </a:r>
            <a:endParaRPr lang="zh-CN" altLang="en-US" sz="3200" b="1" dirty="0">
              <a:solidFill>
                <a:schemeClr val="accent5"/>
              </a:solidFill>
              <a:latin typeface="造字工房力黑（非商用）常规体"/>
              <a:ea typeface="造字工房力黑（非商用）常规体"/>
              <a:cs typeface="造字工房力黑（非商用）常规体"/>
              <a:sym typeface="+mn-ea"/>
            </a:endParaRPr>
          </a:p>
        </p:txBody>
      </p:sp>
      <p:sp>
        <p:nvSpPr>
          <p:cNvPr id="8" name="流程图: 资料带 7"/>
          <p:cNvSpPr/>
          <p:nvPr/>
        </p:nvSpPr>
        <p:spPr>
          <a:xfrm>
            <a:off x="4209415" y="1826895"/>
            <a:ext cx="4486275" cy="153098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b="1" kern="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（1）墨菲定律</a:t>
            </a:r>
            <a:endParaRPr lang="zh-CN" altLang="en-US" sz="4000" b="1" kern="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9" name="流程图: 资料带 8"/>
          <p:cNvSpPr/>
          <p:nvPr/>
        </p:nvSpPr>
        <p:spPr>
          <a:xfrm>
            <a:off x="4209415" y="3794760"/>
            <a:ext cx="4486275" cy="153098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b="1" kern="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4000" b="1" kern="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4000" b="1" kern="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）海恩法则</a:t>
            </a:r>
            <a:endParaRPr lang="zh-CN" altLang="en-US" sz="4000" b="1" kern="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3582670" y="727710"/>
            <a:ext cx="555498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lang="zh-CN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主要内容</a:t>
            </a:r>
            <a:endParaRPr lang="zh-CN" sz="3200" b="1" dirty="0">
              <a:solidFill>
                <a:schemeClr val="accent5"/>
              </a:solidFill>
              <a:latin typeface="造字工房力黑（非商用）常规体"/>
              <a:ea typeface="造字工房力黑（非商用）常规体"/>
              <a:cs typeface="造字工房力黑（非商用）常规体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5"/>
          <p:cNvSpPr>
            <a:spLocks noChangeArrowheads="1"/>
          </p:cNvSpPr>
          <p:nvPr/>
        </p:nvSpPr>
        <p:spPr bwMode="auto">
          <a:xfrm>
            <a:off x="0" y="-102235"/>
            <a:ext cx="555498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第</a:t>
            </a:r>
            <a:r>
              <a:rPr lang="en-US" altLang="zh-CN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10.2</a:t>
            </a: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节 人为因素基本理论</a:t>
            </a:r>
            <a:endParaRPr lang="zh-CN" altLang="en-US" sz="3200" b="1" dirty="0">
              <a:solidFill>
                <a:schemeClr val="accent5"/>
              </a:solidFill>
              <a:latin typeface="造字工房力黑（非商用）常规体"/>
              <a:ea typeface="造字工房力黑（非商用）常规体"/>
              <a:cs typeface="造字工房力黑（非商用）常规体"/>
              <a:sym typeface="+mn-ea"/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08050"/>
            <a:ext cx="8458200" cy="576734"/>
          </a:xfrm>
        </p:spPr>
        <p:txBody>
          <a:bodyPr/>
          <a:p>
            <a:pPr>
              <a:buNone/>
            </a:pPr>
            <a:r>
              <a:rPr lang="zh-CN" altLang="en-US" sz="4000" dirty="0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（1）墨菲定理</a:t>
            </a:r>
            <a:endParaRPr lang="zh-CN" altLang="en-US" sz="4000" dirty="0">
              <a:solidFill>
                <a:schemeClr val="accent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6972" name="Rectangle 12"/>
          <p:cNvSpPr>
            <a:spLocks noChangeArrowheads="1"/>
          </p:cNvSpPr>
          <p:nvPr/>
        </p:nvSpPr>
        <p:spPr bwMode="auto">
          <a:xfrm>
            <a:off x="2796054" y="2924944"/>
            <a:ext cx="7072560" cy="1200329"/>
          </a:xfrm>
          <a:prstGeom prst="rect">
            <a:avLst/>
          </a:prstGeom>
          <a:solidFill>
            <a:srgbClr val="99CCFF">
              <a:alpha val="57001"/>
            </a:srgbClr>
          </a:solidFill>
          <a:ln w="25400" algn="ctr">
            <a:solidFill>
              <a:schemeClr val="folHlink"/>
            </a:solidFill>
            <a:miter lim="800000"/>
          </a:ln>
          <a:effectLst/>
        </p:spPr>
        <p:txBody>
          <a:bodyPr wrap="square">
            <a:spAutoFit/>
          </a:bodyPr>
          <a:p>
            <a:pPr algn="l"/>
            <a:r>
              <a:rPr lang="zh-CN" altLang="en-US" sz="2400" b="1" dirty="0"/>
              <a:t>      “如果做某项工作有两种或者更多的方法，而其中一种方法将导致事故，则必定有人会安这种方法去做。”</a:t>
            </a:r>
            <a:r>
              <a:rPr lang="en-US" altLang="zh-CN" sz="2400" b="1" dirty="0"/>
              <a:t>-</a:t>
            </a:r>
            <a:r>
              <a:rPr lang="zh-CN" altLang="en-US" sz="2400" b="1" dirty="0"/>
              <a:t>墨菲定律</a:t>
            </a:r>
            <a:endParaRPr lang="zh-CN" altLang="en-US" sz="2000" b="1" dirty="0"/>
          </a:p>
        </p:txBody>
      </p:sp>
      <p:sp>
        <p:nvSpPr>
          <p:cNvPr id="2" name="矩形 1"/>
          <p:cNvSpPr/>
          <p:nvPr/>
        </p:nvSpPr>
        <p:spPr>
          <a:xfrm>
            <a:off x="2796054" y="1733907"/>
            <a:ext cx="7072560" cy="830997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 dirty="0"/>
              <a:t>      1949</a:t>
            </a:r>
            <a:r>
              <a:rPr lang="zh-CN" altLang="en-US" sz="2400" b="1" dirty="0"/>
              <a:t>年，美国航空工程师墨菲（</a:t>
            </a:r>
            <a:r>
              <a:rPr lang="en-US" altLang="zh-CN" sz="2400" b="1" dirty="0"/>
              <a:t>Murphy</a:t>
            </a:r>
            <a:r>
              <a:rPr lang="zh-CN" altLang="en-US" sz="2400" b="1" dirty="0"/>
              <a:t>）根据研究提出的一条著名定律</a:t>
            </a:r>
            <a:r>
              <a:rPr lang="en-US" altLang="zh-CN" sz="2400" b="1" dirty="0"/>
              <a:t>:</a:t>
            </a:r>
            <a:endParaRPr lang="zh-CN" altLang="en-US" sz="2400" b="1" dirty="0"/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817758" y="4725144"/>
            <a:ext cx="707256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l"/>
            <a:r>
              <a:rPr lang="zh-CN" altLang="en-US" sz="2400" b="1" dirty="0"/>
              <a:t>     “凡事只要有可能出错，那就一定会出错”</a:t>
            </a:r>
            <a:r>
              <a:rPr lang="zh-CN" altLang="en-US" sz="2000" b="1" dirty="0"/>
              <a:t>。</a:t>
            </a:r>
            <a:r>
              <a:rPr lang="en-US" altLang="zh-CN" sz="2400" b="1" dirty="0"/>
              <a:t>-</a:t>
            </a:r>
            <a:r>
              <a:rPr lang="zh-CN" altLang="en-US" sz="2400" b="1" dirty="0"/>
              <a:t>墨菲定律简化版</a:t>
            </a:r>
            <a:endParaRPr lang="zh-CN" altLang="en-US" sz="2400" b="1" dirty="0"/>
          </a:p>
        </p:txBody>
      </p:sp>
      <p:sp>
        <p:nvSpPr>
          <p:cNvPr id="4" name="箭头: 下 2"/>
          <p:cNvSpPr/>
          <p:nvPr/>
        </p:nvSpPr>
        <p:spPr bwMode="auto">
          <a:xfrm>
            <a:off x="6124198" y="4197281"/>
            <a:ext cx="432048" cy="45585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  <p:bldP spid="296972" grpId="0" bldLvl="0" animBg="1"/>
      <p:bldP spid="2" grpId="0"/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5"/>
          <p:cNvSpPr>
            <a:spLocks noChangeArrowheads="1"/>
          </p:cNvSpPr>
          <p:nvPr/>
        </p:nvSpPr>
        <p:spPr bwMode="auto">
          <a:xfrm>
            <a:off x="0" y="-102235"/>
            <a:ext cx="555498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第</a:t>
            </a:r>
            <a:r>
              <a:rPr lang="en-US" altLang="zh-CN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10.2</a:t>
            </a: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节 人为因素基本理论</a:t>
            </a:r>
            <a:endParaRPr lang="zh-CN" altLang="en-US" sz="3200" b="1" dirty="0">
              <a:solidFill>
                <a:schemeClr val="accent5"/>
              </a:solidFill>
              <a:latin typeface="造字工房力黑（非商用）常规体"/>
              <a:ea typeface="造字工房力黑（非商用）常规体"/>
              <a:cs typeface="造字工房力黑（非商用）常规体"/>
              <a:sym typeface="+mn-ea"/>
            </a:endParaRPr>
          </a:p>
        </p:txBody>
      </p:sp>
      <p:sp>
        <p:nvSpPr>
          <p:cNvPr id="9" name="内容占位符 2"/>
          <p:cNvSpPr txBox="1"/>
          <p:nvPr/>
        </p:nvSpPr>
        <p:spPr bwMode="auto">
          <a:xfrm>
            <a:off x="3629060" y="2089041"/>
            <a:ext cx="5184576" cy="1080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600" b="1" dirty="0">
                <a:latin typeface="Verdana" panose="020B0604030504040204" pitchFamily="34" charset="0"/>
                <a:ea typeface="宋体" panose="02010600030101010101" pitchFamily="2" charset="-122"/>
              </a:rPr>
              <a:t>“常在河边走，哪有不湿鞋”</a:t>
            </a:r>
            <a:endParaRPr lang="en-US" altLang="zh-CN" sz="2600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600" b="1" dirty="0">
                <a:latin typeface="Verdana" panose="020B0604030504040204" pitchFamily="34" charset="0"/>
                <a:ea typeface="宋体" panose="02010600030101010101" pitchFamily="2" charset="-122"/>
              </a:rPr>
              <a:t>“夜路走多了，总会遇到鬼”</a:t>
            </a:r>
            <a:endParaRPr lang="en-US" altLang="zh-CN" sz="2600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内容占位符 2"/>
          <p:cNvSpPr txBox="1"/>
          <p:nvPr/>
        </p:nvSpPr>
        <p:spPr bwMode="auto">
          <a:xfrm>
            <a:off x="3701068" y="3817233"/>
            <a:ext cx="5184576" cy="108012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2600" b="1" dirty="0">
                <a:latin typeface="Verdana" panose="020B0604030504040204" pitchFamily="34" charset="0"/>
                <a:ea typeface="宋体" panose="02010600030101010101" pitchFamily="2" charset="-122"/>
              </a:rPr>
              <a:t>下雪开车回家</a:t>
            </a:r>
            <a:endParaRPr lang="en-US" altLang="zh-CN" sz="2600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en-US" sz="2600" b="1" dirty="0">
                <a:latin typeface="Verdana" panose="020B0604030504040204" pitchFamily="34" charset="0"/>
                <a:ea typeface="宋体" panose="02010600030101010101" pitchFamily="2" charset="-122"/>
              </a:rPr>
              <a:t>酒后开车</a:t>
            </a:r>
            <a:endParaRPr lang="zh-CN" altLang="en-US" sz="2600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08050"/>
            <a:ext cx="8458200" cy="576734"/>
          </a:xfrm>
        </p:spPr>
        <p:txBody>
          <a:bodyPr/>
          <a:p>
            <a:pPr algn="l">
              <a:buClrTx/>
              <a:buSzTx/>
              <a:buNone/>
            </a:pPr>
            <a:r>
              <a:rPr lang="zh-CN" altLang="en-US" sz="4000" dirty="0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（1）墨菲定理</a:t>
            </a:r>
            <a:endParaRPr lang="zh-CN" altLang="en-US" sz="4000" dirty="0">
              <a:solidFill>
                <a:schemeClr val="accent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5"/>
          <p:cNvSpPr>
            <a:spLocks noChangeArrowheads="1"/>
          </p:cNvSpPr>
          <p:nvPr/>
        </p:nvSpPr>
        <p:spPr bwMode="auto">
          <a:xfrm>
            <a:off x="0" y="-102235"/>
            <a:ext cx="555498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第</a:t>
            </a:r>
            <a:r>
              <a:rPr lang="en-US" altLang="zh-CN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10.2</a:t>
            </a: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节 人为因素基本理论</a:t>
            </a:r>
            <a:endParaRPr lang="zh-CN" altLang="en-US" sz="3200" b="1" dirty="0">
              <a:solidFill>
                <a:schemeClr val="accent5"/>
              </a:solidFill>
              <a:latin typeface="造字工房力黑（非商用）常规体"/>
              <a:ea typeface="造字工房力黑（非商用）常规体"/>
              <a:cs typeface="造字工房力黑（非商用）常规体"/>
              <a:sym typeface="+mn-ea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08050"/>
            <a:ext cx="8458200" cy="576734"/>
          </a:xfrm>
        </p:spPr>
        <p:txBody>
          <a:bodyPr/>
          <a:p>
            <a:pPr>
              <a:buNone/>
            </a:pPr>
            <a:r>
              <a:rPr lang="zh-CN" altLang="en-US" sz="4000" dirty="0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4000" dirty="0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4000" dirty="0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4000" b="1" dirty="0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墨菲定理</a:t>
            </a:r>
            <a:endParaRPr lang="zh-CN" altLang="en-US" sz="4000" b="1" dirty="0">
              <a:solidFill>
                <a:schemeClr val="accent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内容占位符 2"/>
          <p:cNvSpPr txBox="1"/>
          <p:nvPr/>
        </p:nvSpPr>
        <p:spPr bwMode="auto">
          <a:xfrm>
            <a:off x="2371869" y="3206507"/>
            <a:ext cx="7940347" cy="28083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600" kern="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1994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日，西北航一架</a:t>
            </a:r>
            <a:r>
              <a:rPr lang="en-US" altLang="zh-CN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TU-154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飞机执行西安</a:t>
            </a:r>
            <a:r>
              <a:rPr lang="en-US" altLang="zh-CN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广州航班任务，飞机起飞后发生横向增幅飘摆而失去控制，空中解体，机上</a:t>
            </a:r>
            <a:r>
              <a:rPr lang="en-US" altLang="zh-CN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160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乘员无一生还。</a:t>
            </a:r>
            <a:endParaRPr lang="en-US" altLang="zh-CN" sz="26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    过程中，飞行员用额定马力保持</a:t>
            </a:r>
            <a:r>
              <a:rPr lang="en-US" altLang="zh-CN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400Km/h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速度上升，也无法保持飞机的稳定操纵。飞行员采取了短时接通自动驾驶仪等方法处理未能奏效。</a:t>
            </a:r>
            <a:endParaRPr lang="zh-CN" altLang="en-US" sz="26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57063" y="2191795"/>
            <a:ext cx="5397631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2600" dirty="0"/>
              <a:t>案例</a:t>
            </a:r>
            <a:r>
              <a:rPr lang="en-US" altLang="zh-CN" sz="2600" dirty="0"/>
              <a:t>1</a:t>
            </a:r>
            <a:r>
              <a:rPr lang="zh-CN" altLang="en-US" sz="2600" dirty="0"/>
              <a:t>：阻尼插头插错引起飞机坠毁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08050"/>
            <a:ext cx="8458200" cy="576734"/>
          </a:xfrm>
        </p:spPr>
        <p:txBody>
          <a:bodyPr/>
          <a:lstStyle/>
          <a:p>
            <a:pPr>
              <a:buNone/>
            </a:pPr>
            <a:r>
              <a:rPr lang="zh-CN" altLang="en-US" sz="4000" b="1" dirty="0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（1）墨菲定理</a:t>
            </a:r>
            <a:endParaRPr lang="zh-CN" altLang="en-US" sz="4000" b="1" dirty="0">
              <a:solidFill>
                <a:schemeClr val="accent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内容占位符 2"/>
          <p:cNvSpPr txBox="1"/>
          <p:nvPr/>
        </p:nvSpPr>
        <p:spPr bwMode="auto">
          <a:xfrm>
            <a:off x="2114858" y="2338343"/>
            <a:ext cx="7940347" cy="227687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2600" kern="0" dirty="0">
                <a:latin typeface="黑体" panose="02010609060101010101" pitchFamily="49" charset="-122"/>
                <a:ea typeface="黑体" panose="02010609060101010101" pitchFamily="49" charset="-122"/>
              </a:rPr>
              <a:t>事故调查与结论：</a:t>
            </a:r>
            <a:endParaRPr lang="zh-CN" altLang="en-US" sz="2600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    维修人员在</a:t>
            </a:r>
            <a:r>
              <a:rPr lang="en-US" altLang="zh-CN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1994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日更换自动驾驶仪组件时，将组件上控制副翼的倾斜阻尼插头（</a:t>
            </a:r>
            <a:r>
              <a:rPr lang="zh-CN" altLang="en-US" sz="2600" kern="0" dirty="0">
                <a:highlight>
                  <a:srgbClr val="99CC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绿色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）与控制方向舵的航向阻尼插头（</a:t>
            </a:r>
            <a:r>
              <a:rPr lang="zh-CN" altLang="en-US" sz="2600" kern="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黄色</a:t>
            </a:r>
            <a:r>
              <a:rPr lang="zh-CN" altLang="en-US" sz="2600" kern="0" dirty="0">
                <a:latin typeface="楷体" panose="02010609060101010101" pitchFamily="49" charset="-122"/>
                <a:ea typeface="楷体" panose="02010609060101010101" pitchFamily="49" charset="-122"/>
              </a:rPr>
              <a:t>）相互插错，导致机组操作飞机姿态时系统输出与意愿相反，飞机失控失事。</a:t>
            </a:r>
            <a:endParaRPr lang="zh-CN" altLang="en-US" sz="26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52593" y="1701884"/>
            <a:ext cx="5397631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2600" dirty="0"/>
              <a:t>案例</a:t>
            </a:r>
            <a:r>
              <a:rPr lang="en-US" altLang="zh-CN" sz="2600" dirty="0"/>
              <a:t>1</a:t>
            </a:r>
            <a:r>
              <a:rPr lang="zh-CN" altLang="en-US" sz="2600" dirty="0"/>
              <a:t>：阻尼插头差错引起飞机坠毁</a:t>
            </a:r>
            <a:endParaRPr lang="zh-CN" altLang="en-US" sz="2600" dirty="0"/>
          </a:p>
        </p:txBody>
      </p:sp>
      <p:pic>
        <p:nvPicPr>
          <p:cNvPr id="8" name="图片 7" descr="https://pics2.baidu.com/feed/d1a20cf431adcbefed7c78744aa091dba3cc9f0a.jpeg?token=b6b828fb7716dab5747f5524cb8ffdac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r="7266" b="5429"/>
          <a:stretch>
            <a:fillRect/>
          </a:stretch>
        </p:blipFill>
        <p:spPr bwMode="auto">
          <a:xfrm>
            <a:off x="4635138" y="4642599"/>
            <a:ext cx="3384376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0" y="-102235"/>
            <a:ext cx="555498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第</a:t>
            </a:r>
            <a:r>
              <a:rPr lang="en-US" altLang="zh-CN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10.2</a:t>
            </a: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节 人为因素基本理论</a:t>
            </a:r>
            <a:endParaRPr lang="zh-CN" altLang="en-US" sz="3200" b="1" dirty="0">
              <a:solidFill>
                <a:schemeClr val="accent5"/>
              </a:solidFill>
              <a:latin typeface="造字工房力黑（非商用）常规体"/>
              <a:ea typeface="造字工房力黑（非商用）常规体"/>
              <a:cs typeface="造字工房力黑（非商用）常规体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2">
                <a:extLst>
                  <a:ext uri="{FF2B5EF4-FFF2-40B4-BE49-F238E27FC236}">
                    <ele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05882" y="2780928"/>
                <a:ext cx="6634470" cy="2808982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p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zh-CN" altLang="en-US" sz="2600" kern="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事故发生的原因分析：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zh-CN" altLang="en-US" sz="2600" kern="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   ① 设计上无防错措施（墨菲定律）</a:t>
                </a:r>
                <a:endParaRPr lang="en-US" altLang="zh-CN" sz="2600" kern="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zh-CN" altLang="en-US" sz="2600" kern="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   ② 从业人员的责任心及安全意识缺失</a:t>
                </a:r>
                <a:endParaRPr lang="en-US" altLang="zh-CN" sz="2600" kern="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altLang="zh-CN" sz="2600" kern="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   ③ </a:t>
                </a:r>
                <a:r>
                  <a:rPr lang="zh-CN" altLang="en-US" sz="2600" kern="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质量保证体系不健全</a:t>
                </a:r>
                <a:endParaRPr lang="en-US" altLang="zh-CN" sz="2600" kern="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altLang="zh-CN" sz="2600" kern="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   </a:t>
                </a:r>
                <a14:m>
                  <m:oMath xmlns:m="http://schemas.openxmlformats.org/officeDocument/2006/math">
                    <m:r>
                      <a:rPr lang="zh-CN" altLang="en-US" sz="2600" i="1" kern="0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④</m:t>
                    </m:r>
                  </m:oMath>
                </a14:m>
                <a:r>
                  <a:rPr lang="zh-CN" altLang="en-US" sz="2600" kern="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管理混乱</a:t>
                </a:r>
                <a:endParaRPr lang="en-US" altLang="zh-CN" sz="2600" kern="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US" altLang="zh-CN" sz="2600" kern="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zh-CN" altLang="en-US" sz="2600" kern="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4845" y="2515235"/>
                <a:ext cx="9138285" cy="3869690"/>
              </a:xfrm>
              <a:prstGeom prst="rect">
                <a:avLst/>
              </a:prstGeom>
              <a:blipFill rotWithShape="1">
                <a:blip r:embed="rId1"/>
                <a:stretch>
                  <a:fillRect l="-1558" t="-1512" b="-648"/>
                </a:stretch>
              </a:blipFill>
              <a:ln w="9525">
                <a:solidFill>
                  <a:schemeClr val="bg1"/>
                </a:solidFill>
                <a:miter lim="800000"/>
              </a:ln>
              <a:effectLst/>
            </p:spPr>
            <p:txBody>
              <a:bodyPr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3490741" y="1925741"/>
            <a:ext cx="5397631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p>
            <a:r>
              <a:rPr lang="zh-CN" altLang="en-US" sz="2600" dirty="0"/>
              <a:t>案例</a:t>
            </a:r>
            <a:r>
              <a:rPr lang="en-US" altLang="zh-CN" sz="2600" dirty="0"/>
              <a:t>1</a:t>
            </a:r>
            <a:r>
              <a:rPr lang="zh-CN" altLang="en-US" sz="2600" dirty="0"/>
              <a:t>：阻尼插头差错引起飞机坠毁</a:t>
            </a:r>
            <a:endParaRPr lang="zh-CN" altLang="en-US" sz="2600" dirty="0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08050"/>
            <a:ext cx="8458200" cy="576734"/>
          </a:xfrm>
        </p:spPr>
        <p:txBody>
          <a:bodyPr/>
          <a:p>
            <a:pPr>
              <a:buNone/>
            </a:pPr>
            <a:r>
              <a:rPr lang="zh-CN" altLang="en-US" sz="4000" b="1" dirty="0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（1）墨菲定理</a:t>
            </a:r>
            <a:endParaRPr lang="zh-CN" altLang="en-US" sz="4000" b="1" dirty="0">
              <a:solidFill>
                <a:schemeClr val="accent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0" y="-102235"/>
            <a:ext cx="555498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第</a:t>
            </a:r>
            <a:r>
              <a:rPr lang="en-US" altLang="zh-CN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10.2</a:t>
            </a: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节 人为因素基本理论</a:t>
            </a:r>
            <a:endParaRPr lang="zh-CN" altLang="en-US" sz="3200" b="1" dirty="0">
              <a:solidFill>
                <a:schemeClr val="accent5"/>
              </a:solidFill>
              <a:latin typeface="造字工房力黑（非商用）常规体"/>
              <a:ea typeface="造字工房力黑（非商用）常规体"/>
              <a:cs typeface="造字工房力黑（非商用）常规体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08050"/>
            <a:ext cx="8458200" cy="576734"/>
          </a:xfrm>
        </p:spPr>
        <p:txBody>
          <a:bodyPr/>
          <a:p>
            <a:pPr algn="l">
              <a:buClrTx/>
              <a:buSzTx/>
              <a:buNone/>
            </a:pPr>
            <a:r>
              <a:rPr lang="zh-CN" altLang="en-US" sz="4000" b="1" dirty="0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（2）海恩法则</a:t>
            </a:r>
            <a:endParaRPr lang="zh-CN" altLang="en-US" sz="4000" b="1" dirty="0">
              <a:solidFill>
                <a:schemeClr val="accent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6972" name="Rectangle 12"/>
          <p:cNvSpPr>
            <a:spLocks noChangeArrowheads="1"/>
          </p:cNvSpPr>
          <p:nvPr/>
        </p:nvSpPr>
        <p:spPr bwMode="auto">
          <a:xfrm>
            <a:off x="2270274" y="2636912"/>
            <a:ext cx="3328144" cy="3416320"/>
          </a:xfrm>
          <a:prstGeom prst="rect">
            <a:avLst/>
          </a:prstGeom>
          <a:solidFill>
            <a:srgbClr val="99CCFF">
              <a:alpha val="57001"/>
            </a:srgbClr>
          </a:solidFill>
          <a:ln w="25400" algn="ctr">
            <a:solidFill>
              <a:schemeClr val="folHlink"/>
            </a:solidFill>
            <a:miter lim="800000"/>
          </a:ln>
          <a:effectLst/>
        </p:spPr>
        <p:txBody>
          <a:bodyPr wrap="square">
            <a:spAutoFit/>
          </a:bodyPr>
          <a:p>
            <a:pPr algn="l"/>
            <a:r>
              <a:rPr lang="zh-CN" altLang="en-US" sz="2400" b="1" dirty="0"/>
              <a:t>      每一起重大事故的背后，必然有</a:t>
            </a:r>
            <a:r>
              <a:rPr lang="en-US" altLang="zh-CN" sz="2400" b="1" dirty="0"/>
              <a:t>29</a:t>
            </a:r>
            <a:r>
              <a:rPr lang="zh-CN" altLang="en-US" sz="2400" b="1" dirty="0"/>
              <a:t>起轻微事故和</a:t>
            </a:r>
            <a:r>
              <a:rPr lang="en-US" altLang="zh-CN" sz="2400" b="1" dirty="0"/>
              <a:t>300</a:t>
            </a:r>
            <a:r>
              <a:rPr lang="zh-CN" altLang="en-US" sz="2400" b="1" dirty="0"/>
              <a:t>起事故征候以及</a:t>
            </a:r>
            <a:r>
              <a:rPr lang="en-US" altLang="zh-CN" sz="2400" b="1" dirty="0"/>
              <a:t>1000</a:t>
            </a:r>
            <a:r>
              <a:rPr lang="zh-CN" altLang="en-US" sz="2400" b="1" dirty="0"/>
              <a:t>事故隐患（又称为不安全事件）。海恩法则可以形象绘制成冰山形式”</a:t>
            </a:r>
            <a:r>
              <a:rPr lang="en-US" altLang="zh-CN" sz="2400" b="1" dirty="0"/>
              <a:t> </a:t>
            </a:r>
            <a:r>
              <a:rPr lang="zh-CN" altLang="en-US" sz="2400" b="1" dirty="0"/>
              <a:t>，因此又被称为“</a:t>
            </a:r>
            <a:r>
              <a:rPr lang="zh-CN" altLang="en-US" sz="2400" b="1" dirty="0">
                <a:solidFill>
                  <a:srgbClr val="C00000"/>
                </a:solidFill>
              </a:rPr>
              <a:t>差错冰山理论</a:t>
            </a:r>
            <a:r>
              <a:rPr lang="zh-CN" altLang="en-US" sz="2400" b="1" dirty="0"/>
              <a:t>”。</a:t>
            </a:r>
            <a:endParaRPr lang="zh-CN" altLang="en-US" sz="2400" b="1" dirty="0"/>
          </a:p>
        </p:txBody>
      </p:sp>
      <p:sp>
        <p:nvSpPr>
          <p:cNvPr id="2" name="矩形 1"/>
          <p:cNvSpPr/>
          <p:nvPr/>
        </p:nvSpPr>
        <p:spPr>
          <a:xfrm>
            <a:off x="2898289" y="1589891"/>
            <a:ext cx="7288584" cy="830997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400" b="1" dirty="0">
                <a:solidFill>
                  <a:srgbClr val="0070C0"/>
                </a:solidFill>
              </a:rPr>
              <a:t>     德国工程师海恩（</a:t>
            </a:r>
            <a:r>
              <a:rPr lang="en-US" altLang="zh-CN" sz="2400" b="1" dirty="0" err="1">
                <a:solidFill>
                  <a:srgbClr val="0070C0"/>
                </a:solidFill>
              </a:rPr>
              <a:t>Ohain</a:t>
            </a:r>
            <a:r>
              <a:rPr lang="zh-CN" altLang="en-US" sz="2400" b="1" dirty="0">
                <a:solidFill>
                  <a:srgbClr val="0070C0"/>
                </a:solidFill>
              </a:rPr>
              <a:t>）对多起航空事故深入分析研究后提出了著名的海恩法则：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356354" name="Picture 2" descr="%`@E1W6O(H_Y3`%D(S$G@M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12038" r="4538" b="4167"/>
          <a:stretch>
            <a:fillRect/>
          </a:stretch>
        </p:blipFill>
        <p:spPr bwMode="auto">
          <a:xfrm>
            <a:off x="6277610" y="2637155"/>
            <a:ext cx="5439410" cy="341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0" y="-102235"/>
            <a:ext cx="555498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第</a:t>
            </a:r>
            <a:r>
              <a:rPr lang="en-US" altLang="zh-CN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10.2</a:t>
            </a:r>
            <a:r>
              <a:rPr lang="zh-CN" altLang="en-US" sz="3200" b="1" dirty="0">
                <a:solidFill>
                  <a:schemeClr val="accent5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+mn-ea"/>
              </a:rPr>
              <a:t>节 人为因素基本理论</a:t>
            </a:r>
            <a:endParaRPr lang="zh-CN" altLang="en-US" sz="3200" b="1" dirty="0">
              <a:solidFill>
                <a:schemeClr val="accent5"/>
              </a:solidFill>
              <a:latin typeface="造字工房力黑（非商用）常规体"/>
              <a:ea typeface="造字工房力黑（非商用）常规体"/>
              <a:cs typeface="造字工房力黑（非商用）常规体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  <p:bldP spid="296972" grpId="0" bldLvl="0" animBg="1"/>
      <p:bldP spid="2" grpId="0"/>
    </p:bld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1692</Words>
  <Application>WPS 演示</Application>
  <PresentationFormat>自定义</PresentationFormat>
  <Paragraphs>128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黑体</vt:lpstr>
      <vt:lpstr>微软雅黑</vt:lpstr>
      <vt:lpstr>造字工房力黑（非商用）常规体</vt:lpstr>
      <vt:lpstr>华文中宋</vt:lpstr>
      <vt:lpstr>Verdana</vt:lpstr>
      <vt:lpstr>楷体</vt:lpstr>
      <vt:lpstr>造字工房悦黑体验版常规体</vt:lpstr>
      <vt:lpstr>Arial Unicode MS</vt:lpstr>
      <vt:lpstr>Calibri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CAFUC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LinLin</dc:creator>
  <cp:lastModifiedBy>lxf</cp:lastModifiedBy>
  <cp:revision>676</cp:revision>
  <cp:lastPrinted>2017-08-28T12:40:00Z</cp:lastPrinted>
  <dcterms:created xsi:type="dcterms:W3CDTF">2016-11-16T06:43:00Z</dcterms:created>
  <dcterms:modified xsi:type="dcterms:W3CDTF">2020-10-24T08:31:08Z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