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391" r:id="rId3"/>
    <p:sldId id="538" r:id="rId5"/>
    <p:sldId id="509" r:id="rId6"/>
    <p:sldId id="517" r:id="rId7"/>
    <p:sldId id="511" r:id="rId8"/>
    <p:sldId id="513" r:id="rId9"/>
    <p:sldId id="518" r:id="rId10"/>
    <p:sldId id="526" r:id="rId11"/>
    <p:sldId id="514" r:id="rId12"/>
    <p:sldId id="515" r:id="rId13"/>
    <p:sldId id="520" r:id="rId14"/>
    <p:sldId id="536" r:id="rId15"/>
    <p:sldId id="53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23FCC"/>
    <a:srgbClr val="00CC00"/>
    <a:srgbClr val="66FF33"/>
    <a:srgbClr val="F6E281"/>
    <a:srgbClr val="006600"/>
    <a:srgbClr val="0304FF"/>
    <a:srgbClr val="0984D4"/>
    <a:srgbClr val="0984D2"/>
    <a:srgbClr val="70A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6" autoAdjust="0"/>
    <p:restoredTop sz="87664" autoAdjust="0"/>
  </p:normalViewPr>
  <p:slideViewPr>
    <p:cSldViewPr snapToGrid="0">
      <p:cViewPr varScale="1">
        <p:scale>
          <a:sx n="100" d="100"/>
          <a:sy n="100" d="100"/>
        </p:scale>
        <p:origin x="1092" y="90"/>
      </p:cViewPr>
      <p:guideLst>
        <p:guide orient="horz" pos="216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256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FFA5B-4456-2549-B810-4B61957AFB7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38AA4-EB83-E94F-942D-43C066BA72D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B64E7-614C-4496-B56F-E3A7484EF3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7A79C-4DC1-49D2-A9E2-CB41D00514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适航维修基础知识和对维修监管的主要内容</a:t>
            </a:r>
            <a:endParaRPr lang="en-US" altLang="zh-CN" dirty="0"/>
          </a:p>
          <a:p>
            <a:r>
              <a:rPr lang="zh-CN" altLang="en-US" dirty="0"/>
              <a:t>为进行适航维修体系运行认知实训做铺垫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7A79C-4DC1-49D2-A9E2-CB41D00514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7A79C-4DC1-49D2-A9E2-CB41D00514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66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464549-8527-4643-8F43-79136C4294C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3"/>
          <p:cNvCxnSpPr/>
          <p:nvPr userDrawn="1"/>
        </p:nvCxnSpPr>
        <p:spPr>
          <a:xfrm>
            <a:off x="3541713" y="2447925"/>
            <a:ext cx="0" cy="2563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/>
          <a:srcRect b="17970"/>
          <a:stretch>
            <a:fillRect/>
          </a:stretch>
        </p:blipFill>
        <p:spPr bwMode="auto">
          <a:xfrm>
            <a:off x="0" y="1722438"/>
            <a:ext cx="12192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12"/>
          <p:cNvGrpSpPr>
            <a:grpSpLocks noChangeAspect="1"/>
          </p:cNvGrpSpPr>
          <p:nvPr userDrawn="1"/>
        </p:nvGrpSpPr>
        <p:grpSpPr bwMode="auto">
          <a:xfrm>
            <a:off x="708025" y="1114425"/>
            <a:ext cx="4641850" cy="1031875"/>
            <a:chOff x="908907" y="1190892"/>
            <a:chExt cx="6476858" cy="1440000"/>
          </a:xfrm>
        </p:grpSpPr>
        <p:grpSp>
          <p:nvGrpSpPr>
            <p:cNvPr id="10" name="组合 13"/>
            <p:cNvGrpSpPr>
              <a:grpSpLocks noChangeAspect="1"/>
            </p:cNvGrpSpPr>
            <p:nvPr/>
          </p:nvGrpSpPr>
          <p:grpSpPr bwMode="auto">
            <a:xfrm>
              <a:off x="908907" y="1190892"/>
              <a:ext cx="1360676" cy="1440000"/>
              <a:chOff x="1084394" y="2332368"/>
              <a:chExt cx="1732247" cy="1833232"/>
            </a:xfrm>
          </p:grpSpPr>
          <p:sp>
            <p:nvSpPr>
              <p:cNvPr id="11" name="等腰三角形 15"/>
              <p:cNvSpPr/>
              <p:nvPr/>
            </p:nvSpPr>
            <p:spPr>
              <a:xfrm flipV="1">
                <a:off x="1524307" y="3251804"/>
                <a:ext cx="1060302" cy="9137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12" name="图片 16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84394" y="2332368"/>
                <a:ext cx="1732247" cy="14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图片 1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14892" y="1192633"/>
              <a:ext cx="4770873" cy="72000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4" name="图片 17"/>
          <p:cNvPicPr>
            <a:picLocks noChangeAspect="1"/>
          </p:cNvPicPr>
          <p:nvPr userDrawn="1"/>
        </p:nvPicPr>
        <p:blipFill>
          <a:blip r:embed="rId5" cstate="print"/>
          <a:srcRect l="1929" t="33606" r="2158" b="24493"/>
          <a:stretch>
            <a:fillRect/>
          </a:stretch>
        </p:blipFill>
        <p:spPr bwMode="auto">
          <a:xfrm rot="21000000">
            <a:off x="1587500" y="2671763"/>
            <a:ext cx="19319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接连接符 18"/>
          <p:cNvCxnSpPr/>
          <p:nvPr userDrawn="1"/>
        </p:nvCxnSpPr>
        <p:spPr>
          <a:xfrm>
            <a:off x="3813175" y="2584450"/>
            <a:ext cx="0" cy="28797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5"/>
          <p:cNvSpPr>
            <a:spLocks noGrp="1"/>
          </p:cNvSpPr>
          <p:nvPr>
            <p:ph type="ctrTitle"/>
          </p:nvPr>
        </p:nvSpPr>
        <p:spPr>
          <a:xfrm>
            <a:off x="3813648" y="1965237"/>
            <a:ext cx="7997352" cy="1008000"/>
          </a:xfrm>
          <a:prstGeom prst="rect">
            <a:avLst/>
          </a:prstGeom>
          <a:effectLst/>
        </p:spPr>
        <p:txBody>
          <a:bodyPr anchor="t" anchorCtr="0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000" b="0" cap="none" spc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3813648" y="2983362"/>
            <a:ext cx="7997352" cy="1260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cap="none" spc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sz="quarter" idx="13"/>
          </p:nvPr>
        </p:nvSpPr>
        <p:spPr>
          <a:xfrm>
            <a:off x="3813648" y="4253487"/>
            <a:ext cx="7997352" cy="1260000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/>
          <p:nvPr userDrawn="1"/>
        </p:nvSpPr>
        <p:spPr>
          <a:xfrm>
            <a:off x="0" y="4763"/>
            <a:ext cx="12207875" cy="686276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矩形 5"/>
          <p:cNvSpPr/>
          <p:nvPr userDrawn="1"/>
        </p:nvSpPr>
        <p:spPr>
          <a:xfrm>
            <a:off x="519113" y="533400"/>
            <a:ext cx="11672887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6"/>
          <p:cNvSpPr/>
          <p:nvPr userDrawn="1"/>
        </p:nvSpPr>
        <p:spPr>
          <a:xfrm>
            <a:off x="0" y="533400"/>
            <a:ext cx="487363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6" name="矩形 8"/>
          <p:cNvSpPr/>
          <p:nvPr userDrawn="1"/>
        </p:nvSpPr>
        <p:spPr>
          <a:xfrm>
            <a:off x="0" y="6467475"/>
            <a:ext cx="5292725" cy="390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9"/>
          <p:cNvSpPr/>
          <p:nvPr userDrawn="1"/>
        </p:nvSpPr>
        <p:spPr>
          <a:xfrm>
            <a:off x="5292725" y="6457950"/>
            <a:ext cx="1149350" cy="400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17463" y="0"/>
            <a:ext cx="12225338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10"/>
          <p:cNvSpPr>
            <a:spLocks noChangeArrowheads="1"/>
          </p:cNvSpPr>
          <p:nvPr userDrawn="1"/>
        </p:nvSpPr>
        <p:spPr bwMode="auto">
          <a:xfrm>
            <a:off x="5494338" y="6542088"/>
            <a:ext cx="74612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fld id="{AA068BAF-2F27-4092-A735-0501513456DD}" type="slidenum">
              <a:rPr lang="zh-CN" altLang="en-US" sz="12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en-US" altLang="zh-CN" sz="12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</a:t>
            </a:r>
            <a:endParaRPr lang="en-US" altLang="zh-CN" sz="1200" b="1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2"/>
          <p:cNvSpPr/>
          <p:nvPr userDrawn="1"/>
        </p:nvSpPr>
        <p:spPr>
          <a:xfrm>
            <a:off x="6442075" y="6457950"/>
            <a:ext cx="5749925" cy="403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5"/>
          <p:cNvSpPr/>
          <p:nvPr userDrawn="1"/>
        </p:nvSpPr>
        <p:spPr>
          <a:xfrm>
            <a:off x="0" y="6386513"/>
            <a:ext cx="11658600" cy="76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6"/>
          <p:cNvSpPr/>
          <p:nvPr userDrawn="1"/>
        </p:nvSpPr>
        <p:spPr>
          <a:xfrm>
            <a:off x="11720513" y="6396038"/>
            <a:ext cx="487362" cy="714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2" name="图片 16" descr="图片5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1275" y="88583"/>
            <a:ext cx="32607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4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转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" y="0"/>
            <a:ext cx="12189712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256154" y="1869141"/>
            <a:ext cx="4235164" cy="2865483"/>
            <a:chOff x="100459" y="1354810"/>
            <a:chExt cx="4465807" cy="3097423"/>
          </a:xfrm>
          <a:blipFill>
            <a:blip r:embed="rId3"/>
            <a:stretch>
              <a:fillRect/>
            </a:stretch>
          </a:blipFill>
        </p:grpSpPr>
        <p:sp>
          <p:nvSpPr>
            <p:cNvPr id="13" name="六边形 12"/>
            <p:cNvSpPr/>
            <p:nvPr/>
          </p:nvSpPr>
          <p:spPr>
            <a:xfrm>
              <a:off x="3009490" y="1735807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六边形 13"/>
            <p:cNvSpPr/>
            <p:nvPr/>
          </p:nvSpPr>
          <p:spPr>
            <a:xfrm>
              <a:off x="3027420" y="2506769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六边形 14"/>
            <p:cNvSpPr/>
            <p:nvPr/>
          </p:nvSpPr>
          <p:spPr>
            <a:xfrm>
              <a:off x="3744594" y="2121289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六边形 17"/>
            <p:cNvSpPr/>
            <p:nvPr/>
          </p:nvSpPr>
          <p:spPr>
            <a:xfrm>
              <a:off x="2301282" y="2143700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六边形 18"/>
            <p:cNvSpPr/>
            <p:nvPr/>
          </p:nvSpPr>
          <p:spPr>
            <a:xfrm>
              <a:off x="2278871" y="1354810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六边形 19"/>
            <p:cNvSpPr/>
            <p:nvPr/>
          </p:nvSpPr>
          <p:spPr>
            <a:xfrm>
              <a:off x="2305765" y="2928109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六边形 20"/>
            <p:cNvSpPr/>
            <p:nvPr/>
          </p:nvSpPr>
          <p:spPr>
            <a:xfrm>
              <a:off x="1579627" y="2551593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六边形 22"/>
            <p:cNvSpPr/>
            <p:nvPr/>
          </p:nvSpPr>
          <p:spPr>
            <a:xfrm>
              <a:off x="1557216" y="1762703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六边形 23"/>
            <p:cNvSpPr/>
            <p:nvPr/>
          </p:nvSpPr>
          <p:spPr>
            <a:xfrm>
              <a:off x="1584110" y="3336002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六边形 24"/>
            <p:cNvSpPr/>
            <p:nvPr/>
          </p:nvSpPr>
          <p:spPr>
            <a:xfrm>
              <a:off x="857972" y="2959486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六边形 25"/>
            <p:cNvSpPr/>
            <p:nvPr/>
          </p:nvSpPr>
          <p:spPr>
            <a:xfrm>
              <a:off x="835561" y="2170596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六边形 26"/>
            <p:cNvSpPr/>
            <p:nvPr/>
          </p:nvSpPr>
          <p:spPr>
            <a:xfrm>
              <a:off x="862455" y="3743895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六边形 27"/>
            <p:cNvSpPr/>
            <p:nvPr/>
          </p:nvSpPr>
          <p:spPr>
            <a:xfrm>
              <a:off x="122870" y="2574006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六边形 28"/>
            <p:cNvSpPr/>
            <p:nvPr/>
          </p:nvSpPr>
          <p:spPr>
            <a:xfrm>
              <a:off x="100459" y="1785116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127353" y="3358415"/>
              <a:ext cx="821672" cy="708338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0"/>
          <a:stretch>
            <a:fillRect/>
          </a:stretch>
        </p:blipFill>
        <p:spPr>
          <a:xfrm>
            <a:off x="2126593" y="2686024"/>
            <a:ext cx="7945251" cy="314328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19113" y="534035"/>
            <a:ext cx="11672887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534035"/>
            <a:ext cx="487363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 userDrawn="1"/>
        </p:nvSpPr>
        <p:spPr bwMode="auto">
          <a:xfrm>
            <a:off x="5494655" y="6542088"/>
            <a:ext cx="746125" cy="275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CN" sz="12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fld id="{635172E0-B854-44CA-A0C9-5B9D06B19E45}" type="slidenum">
              <a:rPr lang="zh-CN" altLang="en-US" sz="12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en-US" altLang="zh-CN" sz="12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</a:t>
            </a:r>
            <a:endParaRPr lang="en-US" altLang="zh-CN" sz="1200" b="1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 descr="C:/Users/happy/AppData/Local/Temp/kaimatting/20200212164904/output_aiMatting_20200212165001.pngoutput_aiMatting_202002121650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45520" y="183515"/>
            <a:ext cx="575310" cy="209550"/>
          </a:xfrm>
          <a:prstGeom prst="rect">
            <a:avLst/>
          </a:prstGeom>
        </p:spPr>
      </p:pic>
      <p:pic>
        <p:nvPicPr>
          <p:cNvPr id="2" name="图片 1" descr="图片4"/>
          <p:cNvPicPr>
            <a:picLocks noChangeAspect="1"/>
          </p:cNvPicPr>
          <p:nvPr userDrawn="1"/>
        </p:nvPicPr>
        <p:blipFill>
          <a:blip r:embed="rId3" cstate="print"/>
          <a:srcRect r="80064"/>
          <a:stretch>
            <a:fillRect/>
          </a:stretch>
        </p:blipFill>
        <p:spPr>
          <a:xfrm>
            <a:off x="9795510" y="6510020"/>
            <a:ext cx="308610" cy="295910"/>
          </a:xfrm>
          <a:prstGeom prst="rect">
            <a:avLst/>
          </a:prstGeom>
        </p:spPr>
      </p:pic>
      <p:sp>
        <p:nvSpPr>
          <p:cNvPr id="36" name="文本框 35"/>
          <p:cNvSpPr txBox="1"/>
          <p:nvPr userDrawn="1"/>
        </p:nvSpPr>
        <p:spPr>
          <a:xfrm>
            <a:off x="10041255" y="6498590"/>
            <a:ext cx="20904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民航监察员培训学院</a:t>
            </a:r>
            <a:endParaRPr lang="zh-CN" altLang="en-US" sz="1600"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0" y="6386195"/>
            <a:ext cx="11657965" cy="76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1720830" y="6396355"/>
            <a:ext cx="487363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519113" y="554355"/>
            <a:ext cx="11672887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0" y="554355"/>
            <a:ext cx="487363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1" name="矩形 30"/>
          <p:cNvSpPr/>
          <p:nvPr userDrawn="1"/>
        </p:nvSpPr>
        <p:spPr>
          <a:xfrm>
            <a:off x="0" y="6678930"/>
            <a:ext cx="11087100" cy="1790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11136313" y="6678613"/>
            <a:ext cx="1055687" cy="1793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3" name="矩形 32"/>
          <p:cNvSpPr>
            <a:spLocks noChangeArrowheads="1"/>
          </p:cNvSpPr>
          <p:nvPr userDrawn="1"/>
        </p:nvSpPr>
        <p:spPr bwMode="auto">
          <a:xfrm>
            <a:off x="11304588" y="6635750"/>
            <a:ext cx="71755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fld id="{635172E0-B854-44CA-A0C9-5B9D06B19E45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05"/>
            <a:ext cx="12192000" cy="58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2"/>
          <p:cNvPicPr>
            <a:picLocks noChangeAspect="1"/>
          </p:cNvPicPr>
          <p:nvPr userDrawn="1"/>
        </p:nvPicPr>
        <p:blipFill>
          <a:blip r:embed="rId2" cstate="print"/>
          <a:srcRect t="45087"/>
          <a:stretch>
            <a:fillRect/>
          </a:stretch>
        </p:blipFill>
        <p:spPr bwMode="auto">
          <a:xfrm>
            <a:off x="0" y="6389370"/>
            <a:ext cx="12192000" cy="31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 userDrawn="1"/>
        </p:nvSpPr>
        <p:spPr>
          <a:xfrm>
            <a:off x="9424035" y="6392545"/>
            <a:ext cx="29781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民航监察员培训学院</a:t>
            </a:r>
            <a:endParaRPr lang="zh-CN" altLang="en-US" sz="1600"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7" name="图片 6" descr="图片4"/>
          <p:cNvPicPr>
            <a:picLocks noChangeAspect="1"/>
          </p:cNvPicPr>
          <p:nvPr userDrawn="1"/>
        </p:nvPicPr>
        <p:blipFill>
          <a:blip r:embed="rId3" cstate="print"/>
          <a:srcRect r="80064"/>
          <a:stretch>
            <a:fillRect/>
          </a:stretch>
        </p:blipFill>
        <p:spPr>
          <a:xfrm>
            <a:off x="9442450" y="6379210"/>
            <a:ext cx="327025" cy="313055"/>
          </a:xfrm>
          <a:prstGeom prst="rect">
            <a:avLst/>
          </a:prstGeom>
        </p:spPr>
      </p:pic>
      <p:pic>
        <p:nvPicPr>
          <p:cNvPr id="9" name="图片 8" descr="C:/Users/happy/AppData/Local/Temp/kaimatting/20200212164904/output_aiMatting_20200212165001.pngoutput_aiMatting_2020021216500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6535" y="6413500"/>
            <a:ext cx="621665" cy="22606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519113" y="6321425"/>
            <a:ext cx="11672887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0" y="6317615"/>
            <a:ext cx="487363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 cstate="print">
            <a:lum bright="18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6" b="17971"/>
          <a:stretch>
            <a:fillRect/>
          </a:stretch>
        </p:blipFill>
        <p:spPr>
          <a:xfrm>
            <a:off x="5080" y="1256665"/>
            <a:ext cx="12176760" cy="445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1939340" y="3183872"/>
            <a:ext cx="826346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zh-CN" sz="3600" b="1" spc="300" dirty="0">
                <a:solidFill>
                  <a:schemeClr val="bg1"/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课程结束 谢谢聆听！</a:t>
            </a:r>
            <a:endParaRPr lang="zh-CN" sz="3600" b="1" spc="300" dirty="0">
              <a:solidFill>
                <a:schemeClr val="bg1"/>
              </a:solidFill>
              <a:latin typeface="造字工房力黑（非商用）常规体" pitchFamily="50" charset="-122"/>
              <a:ea typeface="造字工房力黑（非商用）常规体" pitchFamily="50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101465" y="4204970"/>
            <a:ext cx="407924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l" eaLnBrk="1" hangingPunct="1">
              <a:lnSpc>
                <a:spcPct val="125000"/>
              </a:lnSpc>
              <a:buNone/>
            </a:pPr>
            <a:endParaRPr lang="zh-CN" altLang="en-US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519113" y="727075"/>
            <a:ext cx="11672887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727075"/>
            <a:ext cx="487363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34" name="图片 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05"/>
            <a:ext cx="12192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文本框 35"/>
          <p:cNvSpPr txBox="1"/>
          <p:nvPr userDrawn="1"/>
        </p:nvSpPr>
        <p:spPr>
          <a:xfrm>
            <a:off x="9213850" y="6329680"/>
            <a:ext cx="2978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民航监察员培训学院</a:t>
            </a:r>
            <a:endParaRPr lang="zh-CN" altLang="en-US" sz="2000"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" name="图片 1" descr="图片4"/>
          <p:cNvPicPr>
            <a:picLocks noChangeAspect="1"/>
          </p:cNvPicPr>
          <p:nvPr userDrawn="1"/>
        </p:nvPicPr>
        <p:blipFill>
          <a:blip r:embed="rId4" cstate="print"/>
          <a:srcRect r="80064"/>
          <a:stretch>
            <a:fillRect/>
          </a:stretch>
        </p:blipFill>
        <p:spPr>
          <a:xfrm>
            <a:off x="9034145" y="6304280"/>
            <a:ext cx="443230" cy="424180"/>
          </a:xfrm>
          <a:prstGeom prst="rect">
            <a:avLst/>
          </a:prstGeom>
        </p:spPr>
      </p:pic>
      <p:pic>
        <p:nvPicPr>
          <p:cNvPr id="22" name="图片 21" descr="C:/Users/happy/AppData/Local/Temp/kaimatting/20200212164904/output_aiMatting_20200212165001.pngoutput_aiMatting_2020021216500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15900" y="6409055"/>
            <a:ext cx="763905" cy="278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15875" y="-4445"/>
            <a:ext cx="12207875" cy="758825"/>
          </a:xfrm>
          <a:prstGeom prst="rect">
            <a:avLst/>
          </a:prstGeom>
          <a:gradFill flip="none" rotWithShape="1">
            <a:gsLst>
              <a:gs pos="100000">
                <a:srgbClr val="E8E8E8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 userDrawn="1"/>
        </p:nvSpPr>
        <p:spPr>
          <a:xfrm>
            <a:off x="519113" y="727075"/>
            <a:ext cx="11672887" cy="71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727075"/>
            <a:ext cx="487363" cy="714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4525" y="109538"/>
            <a:ext cx="1387475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 userDrawn="1"/>
        </p:nvSpPr>
        <p:spPr>
          <a:xfrm>
            <a:off x="0" y="6678613"/>
            <a:ext cx="11087100" cy="1793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1136313" y="6678613"/>
            <a:ext cx="1055687" cy="1793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 userDrawn="1"/>
        </p:nvSpPr>
        <p:spPr bwMode="auto">
          <a:xfrm>
            <a:off x="11304588" y="6635750"/>
            <a:ext cx="71755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fld id="{F5101A60-0577-4372-B16F-D921A6A0B548}" type="slidenum"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6" descr="图片5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8450" y="204788"/>
            <a:ext cx="32607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本占位符 15"/>
          <p:cNvSpPr>
            <a:spLocks noGrp="1"/>
          </p:cNvSpPr>
          <p:nvPr>
            <p:ph type="body" sz="quarter" idx="10"/>
          </p:nvPr>
        </p:nvSpPr>
        <p:spPr>
          <a:xfrm>
            <a:off x="33336" y="211801"/>
            <a:ext cx="7010854" cy="45243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19050" h="6350"/>
            </a:sp3d>
          </a:bodyPr>
          <a:lstStyle>
            <a:lvl1pPr marL="0" indent="0">
              <a:buNone/>
              <a:defRPr sz="2600" b="0" spc="300">
                <a:gradFill>
                  <a:gsLst>
                    <a:gs pos="100000">
                      <a:srgbClr val="760000"/>
                    </a:gs>
                    <a:gs pos="0">
                      <a:srgbClr val="FF0000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5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327630" y="900245"/>
            <a:ext cx="7010854" cy="4801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19050" h="6350"/>
            </a:sp3d>
          </a:bodyPr>
          <a:lstStyle>
            <a:lvl1pPr marL="0" indent="0">
              <a:buNone/>
              <a:def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2E4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Font typeface="Wingdings" panose="05000000000000000000" pitchFamily="2" charset="2"/>
        <a:buChar char="Ø"/>
        <a:defRPr sz="20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200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1"/>
          <p:cNvSpPr txBox="1"/>
          <p:nvPr/>
        </p:nvSpPr>
        <p:spPr>
          <a:xfrm>
            <a:off x="3860374" y="2125168"/>
            <a:ext cx="5081910" cy="10406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zh-CN" altLang="en-US" sz="5400" dirty="0">
                <a:solidFill>
                  <a:schemeClr val="bg1"/>
                </a:solidFill>
                <a:latin typeface="黑体" panose="02010609060101010101" pitchFamily="49" charset="-122"/>
                <a:sym typeface="+mn-ea"/>
              </a:rPr>
              <a:t>维修管理</a:t>
            </a:r>
            <a:endParaRPr lang="zh-CN" altLang="en-US" sz="5400" dirty="0">
              <a:solidFill>
                <a:schemeClr val="bg1"/>
              </a:solidFill>
              <a:latin typeface="黑体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60165" y="3736340"/>
            <a:ext cx="468566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 讲 人：尚永锋   </a:t>
            </a:r>
            <a:endParaRPr lang="zh-CN" altLang="en-US" sz="24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办公地点：航空工程学院</a:t>
            </a:r>
            <a:r>
              <a:rPr lang="en-US" altLang="zh-CN" sz="2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A210</a:t>
            </a:r>
            <a:endParaRPr lang="zh-CN" altLang="en-US" sz="2400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办公电话：</a:t>
            </a:r>
            <a:r>
              <a:rPr lang="en-US" altLang="zh-CN" sz="24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0838-5182503</a:t>
            </a:r>
            <a:endParaRPr lang="en-US" altLang="zh-CN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7" y="1266203"/>
            <a:ext cx="5992730" cy="38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2566988" y="5187950"/>
            <a:ext cx="71294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/>
              <a:t>港龙一架客机与工程车相撞 发动机压上车顶</a:t>
            </a:r>
            <a:endParaRPr lang="zh-CN" altLang="en-US" sz="2800" b="1" dirty="0"/>
          </a:p>
          <a:p>
            <a:pPr eaLnBrk="1" hangingPunct="1"/>
            <a:r>
              <a:rPr lang="zh-CN" altLang="en-US" sz="2800" dirty="0"/>
              <a:t> </a:t>
            </a:r>
            <a:endParaRPr lang="zh-CN" alt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37" y="1283033"/>
            <a:ext cx="5166574" cy="387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44881" y="637766"/>
            <a:ext cx="2621083" cy="607695"/>
          </a:xfrm>
          <a:prstGeom prst="rect">
            <a:avLst/>
          </a:prstGeom>
          <a:solidFill>
            <a:srgbClr val="123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典型案例</a:t>
            </a:r>
            <a:r>
              <a:rPr lang="en-US" altLang="zh-CN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4</a:t>
            </a:r>
            <a:endParaRPr lang="en-US" altLang="zh-CN" sz="2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scshyf\AppData\Local\Temp\WeChat Files\6439e874201d6ee616fbe19b836a14a6.jp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15" y="1095375"/>
            <a:ext cx="3519805" cy="4667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 descr="https://mmbiz.qpic.cn/mmbiz_png/pFGdsA0wibibjbQOm1nib7PKh8cF99UoSkqJslPLxhTxuGEgicPnmZxtV6FQicNut8kicXFRqs0MeRaVaWNSqlGIfH5Q/640?wx_fmt=gif&amp;tp=webp&amp;wxfrom=5&amp;wx_lazy=1&amp;wx_co=1"/>
          <p:cNvSpPr>
            <a:spLocks noChangeAspect="1" noChangeArrowheads="1"/>
          </p:cNvSpPr>
          <p:nvPr/>
        </p:nvSpPr>
        <p:spPr bwMode="auto">
          <a:xfrm>
            <a:off x="422787" y="1474839"/>
            <a:ext cx="4873000" cy="48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1" name="矩形 10" descr="https://mmbiz.qpic.cn/mmbiz_png/pFGdsA0wibibjbQOm1nib7PKh8cF99UoSkqHkg7uagasl2PTBJdy4mtFkb7mN5OslQNvTibbUia6CJicPmJNIwwCaKvA/640?wx_fmt=gif&amp;tp=webp&amp;wxfrom=5&amp;wx_lazy=1&amp;wx_co=1"/>
          <p:cNvSpPr>
            <a:spLocks noChangeAspect="1" noChangeArrowheads="1"/>
          </p:cNvSpPr>
          <p:nvPr/>
        </p:nvSpPr>
        <p:spPr bwMode="auto">
          <a:xfrm>
            <a:off x="422787" y="1474839"/>
            <a:ext cx="4873000" cy="48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61292" y="1783930"/>
            <a:ext cx="4227871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某航执行北京</a:t>
            </a:r>
            <a:r>
              <a:rPr kumimoji="0" lang="en-US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-</a:t>
            </a:r>
            <a:r>
              <a:rPr kumimoji="0" lang="zh-CN" altLang="en-US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兰州的航班，起飞前，因为下雨，机务把工具包挂起落架上，忘了拿</a:t>
            </a:r>
            <a:r>
              <a:rPr kumimoji="0" lang="en-US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……</a:t>
            </a:r>
            <a:r>
              <a:rPr kumimoji="0" lang="zh-CN" altLang="en-US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也没人发现</a:t>
            </a:r>
            <a:r>
              <a:rPr kumimoji="0" lang="en-US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……</a:t>
            </a:r>
            <a:r>
              <a:rPr kumimoji="0" lang="zh-CN" altLang="en-US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包就这么跟着飞机飞到了兰州</a:t>
            </a:r>
            <a:r>
              <a:rPr kumimoji="0" lang="en-US" altLang="zh-CN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……100</a:t>
            </a:r>
            <a:r>
              <a:rPr kumimoji="0" lang="zh-CN" altLang="en-US" sz="240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多节的风也没把包吹走，落地的抖动也没把包震掉。</a:t>
            </a:r>
            <a:endParaRPr kumimoji="0" lang="zh-CN" altLang="en-US" sz="240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5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1" y="658721"/>
            <a:ext cx="2621083" cy="607695"/>
          </a:xfrm>
          <a:prstGeom prst="rect">
            <a:avLst/>
          </a:prstGeom>
          <a:solidFill>
            <a:srgbClr val="123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典型案例</a:t>
            </a:r>
            <a:r>
              <a:rPr lang="en-US" altLang="zh-CN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5</a:t>
            </a:r>
            <a:endParaRPr lang="en-US" altLang="zh-CN" sz="2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https://mmbiz.qpic.cn/mmbiz_png/pFGdsA0wibibjbQOm1nib7PKh8cF99UoSkqJslPLxhTxuGEgicPnmZxtV6FQicNut8kicXFRqs0MeRaVaWNSqlGIfH5Q/640?wx_fmt=gif&amp;tp=webp&amp;wxfrom=5&amp;wx_lazy=1&amp;wx_co=1"/>
          <p:cNvSpPr>
            <a:spLocks noChangeAspect="1" noChangeArrowheads="1"/>
          </p:cNvSpPr>
          <p:nvPr/>
        </p:nvSpPr>
        <p:spPr bwMode="auto">
          <a:xfrm>
            <a:off x="422787" y="1474839"/>
            <a:ext cx="4873000" cy="48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1" name="矩形 10" descr="https://mmbiz.qpic.cn/mmbiz_png/pFGdsA0wibibjbQOm1nib7PKh8cF99UoSkqHkg7uagasl2PTBJdy4mtFkb7mN5OslQNvTibbUia6CJicPmJNIwwCaKvA/640?wx_fmt=gif&amp;tp=webp&amp;wxfrom=5&amp;wx_lazy=1&amp;wx_co=1"/>
          <p:cNvSpPr>
            <a:spLocks noChangeAspect="1" noChangeArrowheads="1"/>
          </p:cNvSpPr>
          <p:nvPr/>
        </p:nvSpPr>
        <p:spPr bwMode="auto">
          <a:xfrm>
            <a:off x="422787" y="1474839"/>
            <a:ext cx="4873000" cy="48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87290" y="727075"/>
            <a:ext cx="221742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chemeClr val="accent5">
                    <a:lumMod val="7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本节小结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69895" y="1574165"/>
            <a:ext cx="6780530" cy="3710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  <a:sym typeface="+mn-ea"/>
              </a:rPr>
              <a:t>维 修 定义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  <a:sym typeface="+mn-ea"/>
              </a:rPr>
              <a:t>维修组织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  <a:sym typeface="+mn-ea"/>
              </a:rPr>
              <a:t>维修实施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  <a:sym typeface="+mn-ea"/>
              </a:rPr>
              <a:t>维修工作要求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zh-CN" altLang="en-US" b="1" dirty="0">
              <a:solidFill>
                <a:srgbClr val="FF0000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zh-CN" altLang="en-US" b="1" dirty="0">
              <a:solidFill>
                <a:srgbClr val="FF0000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6988" y="2825750"/>
            <a:ext cx="12204701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-14288" y="906463"/>
            <a:ext cx="12192001" cy="324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17" y="4151313"/>
            <a:ext cx="12192001" cy="26955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605" name="文本框 4"/>
          <p:cNvSpPr txBox="1">
            <a:spLocks noChangeArrowheads="1"/>
          </p:cNvSpPr>
          <p:nvPr/>
        </p:nvSpPr>
        <p:spPr bwMode="auto">
          <a:xfrm>
            <a:off x="2696210" y="2213610"/>
            <a:ext cx="6800215" cy="193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60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本节结束</a:t>
            </a:r>
            <a:endParaRPr lang="zh-CN" altLang="en-US" sz="6000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60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谢谢聆听</a:t>
            </a:r>
            <a:endParaRPr lang="zh-CN" altLang="en-US" sz="6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793750"/>
            <a:ext cx="12192000" cy="358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8131" name="图片 2"/>
          <p:cNvPicPr>
            <a:picLocks noChangeAspect="1"/>
          </p:cNvPicPr>
          <p:nvPr/>
        </p:nvPicPr>
        <p:blipFill>
          <a:blip r:embed="rId1" cstate="print"/>
          <a:srcRect b="14265"/>
          <a:stretch>
            <a:fillRect/>
          </a:stretch>
        </p:blipFill>
        <p:spPr bwMode="auto">
          <a:xfrm>
            <a:off x="0" y="4059238"/>
            <a:ext cx="12192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0" y="4046538"/>
            <a:ext cx="12192000" cy="2476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占位符 4"/>
          <p:cNvSpPr txBox="1"/>
          <p:nvPr/>
        </p:nvSpPr>
        <p:spPr>
          <a:xfrm>
            <a:off x="2160905" y="2635885"/>
            <a:ext cx="724535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kumimoji="1" lang="zh-CN" altLang="en-US" sz="4000" dirty="0">
                <a:solidFill>
                  <a:srgbClr val="0000CC"/>
                </a:solidFill>
                <a:latin typeface="黑体" panose="02010609060101010101" pitchFamily="49" charset="-122"/>
              </a:rPr>
              <a:t>第一章 民航维修管理概述</a:t>
            </a:r>
            <a:endParaRPr lang="zh-CN" altLang="en-US" sz="40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  <p:sp>
        <p:nvSpPr>
          <p:cNvPr id="2" name="文本占位符 4"/>
          <p:cNvSpPr txBox="1"/>
          <p:nvPr/>
        </p:nvSpPr>
        <p:spPr>
          <a:xfrm>
            <a:off x="4001135" y="362458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25"/>
          <p:cNvGrpSpPr/>
          <p:nvPr/>
        </p:nvGrpSpPr>
        <p:grpSpPr bwMode="auto">
          <a:xfrm rot="0">
            <a:off x="238760" y="671195"/>
            <a:ext cx="3060700" cy="566420"/>
            <a:chOff x="144" y="2159"/>
            <a:chExt cx="650" cy="407"/>
          </a:xfrm>
          <a:solidFill>
            <a:srgbClr val="123FCC"/>
          </a:solidFill>
        </p:grpSpPr>
        <p:sp>
          <p:nvSpPr>
            <p:cNvPr id="24" name="Freeform 126"/>
            <p:cNvSpPr/>
            <p:nvPr/>
          </p:nvSpPr>
          <p:spPr bwMode="ltGray">
            <a:xfrm>
              <a:off x="144" y="2160"/>
              <a:ext cx="650" cy="406"/>
            </a:xfrm>
            <a:custGeom>
              <a:avLst/>
              <a:gdLst>
                <a:gd name="T0" fmla="*/ 463 w 912"/>
                <a:gd name="T1" fmla="*/ 0 h 480"/>
                <a:gd name="T2" fmla="*/ 0 w 912"/>
                <a:gd name="T3" fmla="*/ 0 h 480"/>
                <a:gd name="T4" fmla="*/ 0 w 912"/>
                <a:gd name="T5" fmla="*/ 343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2" h="480">
                  <a:moveTo>
                    <a:pt x="912" y="0"/>
                  </a:moveTo>
                  <a:lnTo>
                    <a:pt x="0" y="0"/>
                  </a:lnTo>
                  <a:lnTo>
                    <a:pt x="0" y="480"/>
                  </a:lnTo>
                </a:path>
              </a:pathLst>
            </a:custGeom>
            <a:grpFill/>
            <a:ln w="12700" cap="rnd" cmpd="sng">
              <a:solidFill>
                <a:srgbClr val="CC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2467" tIns="11234" rIns="22467" bIns="11234" anchor="ctr" anchorCtr="1">
              <a:spAutoFit/>
            </a:bodyPr>
            <a:lstStyle/>
            <a:p>
              <a:endParaRPr lang="zh-CN" altLang="en-US"/>
            </a:p>
          </p:txBody>
        </p:sp>
        <p:sp>
          <p:nvSpPr>
            <p:cNvPr id="25" name="Freeform 127"/>
            <p:cNvSpPr/>
            <p:nvPr/>
          </p:nvSpPr>
          <p:spPr bwMode="ltGray">
            <a:xfrm>
              <a:off x="144" y="2211"/>
              <a:ext cx="650" cy="355"/>
            </a:xfrm>
            <a:custGeom>
              <a:avLst/>
              <a:gdLst>
                <a:gd name="T0" fmla="*/ 463 w 912"/>
                <a:gd name="T1" fmla="*/ 0 h 480"/>
                <a:gd name="T2" fmla="*/ 463 w 912"/>
                <a:gd name="T3" fmla="*/ 263 h 480"/>
                <a:gd name="T4" fmla="*/ 0 w 912"/>
                <a:gd name="T5" fmla="*/ 263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2" h="480">
                  <a:moveTo>
                    <a:pt x="912" y="0"/>
                  </a:moveTo>
                  <a:lnTo>
                    <a:pt x="912" y="480"/>
                  </a:lnTo>
                  <a:lnTo>
                    <a:pt x="0" y="480"/>
                  </a:lnTo>
                </a:path>
              </a:pathLst>
            </a:custGeom>
            <a:grpFill/>
            <a:ln w="12700" cap="rnd" cmpd="sng">
              <a:solidFill>
                <a:srgbClr val="33CCCC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2467" tIns="11234" rIns="22467" bIns="11234" anchor="ctr" anchorCtr="1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26" name="Group 128"/>
            <p:cNvGrpSpPr/>
            <p:nvPr/>
          </p:nvGrpSpPr>
          <p:grpSpPr bwMode="auto">
            <a:xfrm>
              <a:off x="144" y="2159"/>
              <a:ext cx="650" cy="405"/>
              <a:chOff x="1680" y="1440"/>
              <a:chExt cx="912" cy="482"/>
            </a:xfrm>
            <a:grpFill/>
          </p:grpSpPr>
          <p:sp>
            <p:nvSpPr>
              <p:cNvPr id="27" name="Rectangle 129"/>
              <p:cNvSpPr>
                <a:spLocks noChangeArrowheads="1"/>
              </p:cNvSpPr>
              <p:nvPr/>
            </p:nvSpPr>
            <p:spPr bwMode="ltGray">
              <a:xfrm>
                <a:off x="1680" y="1440"/>
                <a:ext cx="912" cy="48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2467" tIns="11234" rIns="22467" bIns="11234" anchor="ctr" anchorCtr="1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8" name="Freeform 130"/>
              <p:cNvSpPr/>
              <p:nvPr/>
            </p:nvSpPr>
            <p:spPr bwMode="ltGray">
              <a:xfrm>
                <a:off x="1680" y="1442"/>
                <a:ext cx="912" cy="480"/>
              </a:xfrm>
              <a:custGeom>
                <a:avLst/>
                <a:gdLst>
                  <a:gd name="T0" fmla="*/ 912 w 912"/>
                  <a:gd name="T1" fmla="*/ 0 h 480"/>
                  <a:gd name="T2" fmla="*/ 0 w 912"/>
                  <a:gd name="T3" fmla="*/ 0 h 480"/>
                  <a:gd name="T4" fmla="*/ 0 w 912"/>
                  <a:gd name="T5" fmla="*/ 480 h 4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2" h="480">
                    <a:moveTo>
                      <a:pt x="912" y="0"/>
                    </a:moveTo>
                    <a:lnTo>
                      <a:pt x="0" y="0"/>
                    </a:lnTo>
                    <a:lnTo>
                      <a:pt x="0" y="480"/>
                    </a:lnTo>
                  </a:path>
                </a:pathLst>
              </a:custGeom>
              <a:grpFill/>
              <a:ln w="12700" cap="rnd" cmpd="sng">
                <a:solidFill>
                  <a:srgbClr val="66E0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2467" tIns="11234" rIns="22467" bIns="11234" anchor="ctr" anchorCtr="1">
                <a:sp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29" name="Freeform 131"/>
              <p:cNvSpPr/>
              <p:nvPr/>
            </p:nvSpPr>
            <p:spPr bwMode="ltGray">
              <a:xfrm>
                <a:off x="1680" y="1440"/>
                <a:ext cx="912" cy="480"/>
              </a:xfrm>
              <a:custGeom>
                <a:avLst/>
                <a:gdLst>
                  <a:gd name="T0" fmla="*/ 912 w 912"/>
                  <a:gd name="T1" fmla="*/ 0 h 480"/>
                  <a:gd name="T2" fmla="*/ 912 w 912"/>
                  <a:gd name="T3" fmla="*/ 480 h 480"/>
                  <a:gd name="T4" fmla="*/ 0 w 912"/>
                  <a:gd name="T5" fmla="*/ 480 h 4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2" h="480">
                    <a:moveTo>
                      <a:pt x="912" y="0"/>
                    </a:moveTo>
                    <a:lnTo>
                      <a:pt x="912" y="480"/>
                    </a:lnTo>
                    <a:lnTo>
                      <a:pt x="0" y="480"/>
                    </a:lnTo>
                  </a:path>
                </a:pathLst>
              </a:custGeom>
              <a:grpFill/>
              <a:ln w="12700" cap="rnd" cmpd="sng">
                <a:solidFill>
                  <a:srgbClr val="002F3A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2467" tIns="11234" rIns="22467" bIns="11234" anchor="ctr" anchorCtr="1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17145" y="629920"/>
            <a:ext cx="373697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rgbClr val="FFFFFF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维 修 定义</a:t>
            </a:r>
            <a:endParaRPr lang="zh-CN" altLang="en-US" sz="2800" b="1" dirty="0">
              <a:solidFill>
                <a:srgbClr val="FFFFFF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1" name="Group 4"/>
          <p:cNvGrpSpPr/>
          <p:nvPr/>
        </p:nvGrpSpPr>
        <p:grpSpPr bwMode="auto">
          <a:xfrm>
            <a:off x="2153822" y="2023828"/>
            <a:ext cx="4592028" cy="3038514"/>
            <a:chOff x="950" y="1082"/>
            <a:chExt cx="3636" cy="2490"/>
          </a:xfrm>
        </p:grpSpPr>
        <p:sp>
          <p:nvSpPr>
            <p:cNvPr id="32" name="AutoShape 5"/>
            <p:cNvSpPr>
              <a:spLocks noChangeArrowheads="1"/>
            </p:cNvSpPr>
            <p:nvPr/>
          </p:nvSpPr>
          <p:spPr bwMode="gray">
            <a:xfrm rot="-3626814">
              <a:off x="2875" y="1599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3" name="AutoShape 6"/>
            <p:cNvSpPr>
              <a:spLocks noChangeArrowheads="1"/>
            </p:cNvSpPr>
            <p:nvPr/>
          </p:nvSpPr>
          <p:spPr bwMode="gray">
            <a:xfrm rot="3465783">
              <a:off x="2907" y="2928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4" name="AutoShape 7"/>
            <p:cNvSpPr>
              <a:spLocks noChangeArrowheads="1"/>
            </p:cNvSpPr>
            <p:nvPr/>
          </p:nvSpPr>
          <p:spPr bwMode="gray">
            <a:xfrm rot="-7230978">
              <a:off x="2139" y="1613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" name="AutoShape 8"/>
            <p:cNvSpPr>
              <a:spLocks noChangeArrowheads="1"/>
            </p:cNvSpPr>
            <p:nvPr/>
          </p:nvSpPr>
          <p:spPr bwMode="gray">
            <a:xfrm rot="7535209">
              <a:off x="2115" y="2907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6" name="AutoShape 9"/>
            <p:cNvSpPr>
              <a:spLocks noChangeArrowheads="1"/>
            </p:cNvSpPr>
            <p:nvPr/>
          </p:nvSpPr>
          <p:spPr bwMode="gray">
            <a:xfrm>
              <a:off x="3272" y="2275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7" name="AutoShape 10"/>
            <p:cNvSpPr>
              <a:spLocks noChangeArrowheads="1"/>
            </p:cNvSpPr>
            <p:nvPr/>
          </p:nvSpPr>
          <p:spPr bwMode="gray">
            <a:xfrm rot="10800000">
              <a:off x="1754" y="2271"/>
              <a:ext cx="544" cy="182"/>
            </a:xfrm>
            <a:prstGeom prst="rightArrow">
              <a:avLst>
                <a:gd name="adj1" fmla="val 35167"/>
                <a:gd name="adj2" fmla="val 121041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8" name="Oval 11"/>
            <p:cNvSpPr>
              <a:spLocks noChangeArrowheads="1"/>
            </p:cNvSpPr>
            <p:nvPr/>
          </p:nvSpPr>
          <p:spPr bwMode="auto">
            <a:xfrm>
              <a:off x="1578" y="1168"/>
              <a:ext cx="2358" cy="2359"/>
            </a:xfrm>
            <a:prstGeom prst="ellipse">
              <a:avLst/>
            </a:prstGeom>
            <a:noFill/>
            <a:ln w="38100" algn="ctr">
              <a:solidFill>
                <a:schemeClr val="bg2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3531" y="3243"/>
              <a:ext cx="877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定期检修</a:t>
              </a:r>
              <a:endParaRPr lang="en-US" altLang="zh-CN" sz="1800" dirty="0">
                <a:solidFill>
                  <a:srgbClr val="0000CC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1526" y="1152"/>
              <a:ext cx="512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检测</a:t>
              </a:r>
              <a:endParaRPr lang="en-US" altLang="zh-CN" sz="1800" dirty="0">
                <a:solidFill>
                  <a:srgbClr val="0000CC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41" name="Text Box 14"/>
            <p:cNvSpPr txBox="1">
              <a:spLocks noChangeArrowheads="1"/>
            </p:cNvSpPr>
            <p:nvPr/>
          </p:nvSpPr>
          <p:spPr bwMode="auto">
            <a:xfrm>
              <a:off x="4074" y="2256"/>
              <a:ext cx="512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翻修</a:t>
              </a:r>
              <a:endParaRPr lang="en-US" altLang="zh-CN" sz="1800" dirty="0">
                <a:solidFill>
                  <a:srgbClr val="0000CC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42" name="Text Box 15"/>
            <p:cNvSpPr txBox="1">
              <a:spLocks noChangeArrowheads="1"/>
            </p:cNvSpPr>
            <p:nvPr/>
          </p:nvSpPr>
          <p:spPr bwMode="auto">
            <a:xfrm>
              <a:off x="3614" y="1082"/>
              <a:ext cx="512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改装</a:t>
              </a:r>
              <a:endParaRPr lang="en-US" altLang="zh-CN" sz="1800" dirty="0">
                <a:solidFill>
                  <a:srgbClr val="0000CC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43" name="Text Box 16"/>
            <p:cNvSpPr txBox="1">
              <a:spLocks noChangeArrowheads="1"/>
            </p:cNvSpPr>
            <p:nvPr/>
          </p:nvSpPr>
          <p:spPr bwMode="auto">
            <a:xfrm>
              <a:off x="950" y="2256"/>
              <a:ext cx="512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修理</a:t>
              </a:r>
              <a:endParaRPr lang="en-US" altLang="zh-CN" sz="1800" dirty="0">
                <a:solidFill>
                  <a:srgbClr val="0000CC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44" name="Text Box 17"/>
            <p:cNvSpPr txBox="1">
              <a:spLocks noChangeArrowheads="1"/>
            </p:cNvSpPr>
            <p:nvPr/>
          </p:nvSpPr>
          <p:spPr bwMode="auto">
            <a:xfrm>
              <a:off x="1478" y="3269"/>
              <a:ext cx="512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排故</a:t>
              </a:r>
              <a:endParaRPr lang="en-US" altLang="zh-CN" sz="1800" dirty="0">
                <a:solidFill>
                  <a:srgbClr val="0000CC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45" name="Oval 18"/>
            <p:cNvSpPr>
              <a:spLocks noChangeArrowheads="1"/>
            </p:cNvSpPr>
            <p:nvPr/>
          </p:nvSpPr>
          <p:spPr bwMode="gray">
            <a:xfrm>
              <a:off x="1488" y="228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6" name="Oval 19"/>
            <p:cNvSpPr>
              <a:spLocks noChangeArrowheads="1"/>
            </p:cNvSpPr>
            <p:nvPr/>
          </p:nvSpPr>
          <p:spPr bwMode="gray">
            <a:xfrm>
              <a:off x="2064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3264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8" name="Oval 21"/>
            <p:cNvSpPr>
              <a:spLocks noChangeArrowheads="1"/>
            </p:cNvSpPr>
            <p:nvPr/>
          </p:nvSpPr>
          <p:spPr bwMode="gray">
            <a:xfrm>
              <a:off x="2016" y="326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9" name="Oval 22"/>
            <p:cNvSpPr>
              <a:spLocks noChangeArrowheads="1"/>
            </p:cNvSpPr>
            <p:nvPr/>
          </p:nvSpPr>
          <p:spPr bwMode="gray">
            <a:xfrm>
              <a:off x="3264" y="326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gray">
            <a:xfrm>
              <a:off x="3840" y="228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gray">
            <a:xfrm>
              <a:off x="2233" y="1817"/>
              <a:ext cx="1073" cy="10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2" name="Oval 25"/>
            <p:cNvSpPr>
              <a:spLocks noChangeArrowheads="1"/>
            </p:cNvSpPr>
            <p:nvPr/>
          </p:nvSpPr>
          <p:spPr bwMode="gray">
            <a:xfrm>
              <a:off x="2230" y="1820"/>
              <a:ext cx="1073" cy="10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3" name="Oval 26"/>
            <p:cNvSpPr>
              <a:spLocks noChangeArrowheads="1"/>
            </p:cNvSpPr>
            <p:nvPr/>
          </p:nvSpPr>
          <p:spPr bwMode="gray">
            <a:xfrm>
              <a:off x="2303" y="1886"/>
              <a:ext cx="933" cy="92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4" name="Oval 27"/>
            <p:cNvSpPr>
              <a:spLocks noChangeArrowheads="1"/>
            </p:cNvSpPr>
            <p:nvPr/>
          </p:nvSpPr>
          <p:spPr bwMode="gray">
            <a:xfrm>
              <a:off x="2311" y="1872"/>
              <a:ext cx="933" cy="92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5" name="Oval 28"/>
            <p:cNvSpPr>
              <a:spLocks noChangeArrowheads="1"/>
            </p:cNvSpPr>
            <p:nvPr/>
          </p:nvSpPr>
          <p:spPr bwMode="gray">
            <a:xfrm>
              <a:off x="2350" y="1933"/>
              <a:ext cx="840" cy="832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56" name="Group 29"/>
            <p:cNvGrpSpPr/>
            <p:nvPr/>
          </p:nvGrpSpPr>
          <p:grpSpPr bwMode="auto">
            <a:xfrm>
              <a:off x="2363" y="1945"/>
              <a:ext cx="813" cy="805"/>
              <a:chOff x="4166" y="1706"/>
              <a:chExt cx="1252" cy="1252"/>
            </a:xfrm>
          </p:grpSpPr>
          <p:sp>
            <p:nvSpPr>
              <p:cNvPr id="58" name="Oval 3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Oval 3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3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Oval 3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" name="Text Box 34"/>
            <p:cNvSpPr txBox="1">
              <a:spLocks noChangeArrowheads="1"/>
            </p:cNvSpPr>
            <p:nvPr/>
          </p:nvSpPr>
          <p:spPr bwMode="gray">
            <a:xfrm>
              <a:off x="2445" y="2175"/>
              <a:ext cx="634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400" b="1" dirty="0">
                  <a:solidFill>
                    <a:srgbClr val="0000CC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维修</a:t>
              </a:r>
              <a:endParaRPr lang="en-US" altLang="zh-CN" sz="2400" b="1" dirty="0">
                <a:solidFill>
                  <a:srgbClr val="0000CC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</p:grpSp>
      <p:sp>
        <p:nvSpPr>
          <p:cNvPr id="4" name="箭头: 右 3"/>
          <p:cNvSpPr/>
          <p:nvPr/>
        </p:nvSpPr>
        <p:spPr>
          <a:xfrm>
            <a:off x="6910440" y="3308533"/>
            <a:ext cx="1327355" cy="7079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77404" y="3154662"/>
            <a:ext cx="1667394" cy="10156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保证航空器的持续适航性</a:t>
            </a:r>
            <a:endParaRPr lang="zh-CN" altLang="en-US" sz="2000" b="1" dirty="0"/>
          </a:p>
        </p:txBody>
      </p:sp>
      <p:sp>
        <p:nvSpPr>
          <p:cNvPr id="5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27222" y="252688"/>
            <a:ext cx="9001000" cy="6352624"/>
            <a:chOff x="107504" y="136717"/>
            <a:chExt cx="9001000" cy="6352624"/>
          </a:xfrm>
        </p:grpSpPr>
        <p:sp>
          <p:nvSpPr>
            <p:cNvPr id="3" name="矩形 2"/>
            <p:cNvSpPr/>
            <p:nvPr/>
          </p:nvSpPr>
          <p:spPr>
            <a:xfrm>
              <a:off x="4790616" y="395280"/>
              <a:ext cx="1296144" cy="49962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 b="1"/>
            </a:p>
          </p:txBody>
        </p:sp>
        <p:sp>
          <p:nvSpPr>
            <p:cNvPr id="4" name="左大括号 3"/>
            <p:cNvSpPr/>
            <p:nvPr/>
          </p:nvSpPr>
          <p:spPr>
            <a:xfrm>
              <a:off x="4283969" y="908720"/>
              <a:ext cx="704093" cy="3672408"/>
            </a:xfrm>
            <a:prstGeom prst="leftBrace">
              <a:avLst>
                <a:gd name="adj1" fmla="val 8333"/>
                <a:gd name="adj2" fmla="val 5142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7504" y="665020"/>
              <a:ext cx="4176465" cy="4996228"/>
              <a:chOff x="467543" y="665020"/>
              <a:chExt cx="4176465" cy="4996228"/>
            </a:xfrm>
          </p:grpSpPr>
          <p:sp>
            <p:nvSpPr>
              <p:cNvPr id="37" name="流程图: 决策 36"/>
              <p:cNvSpPr/>
              <p:nvPr/>
            </p:nvSpPr>
            <p:spPr>
              <a:xfrm>
                <a:off x="1827333" y="2480634"/>
                <a:ext cx="1080120" cy="1044116"/>
              </a:xfrm>
              <a:prstGeom prst="flowChartDecision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b="1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62925" y="733622"/>
                <a:ext cx="1008112" cy="864096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100" b="1" dirty="0">
                    <a:solidFill>
                      <a:schemeClr val="tx1"/>
                    </a:solidFill>
                  </a:rPr>
                  <a:t>航空器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  <a:p>
                <a:r>
                  <a:rPr lang="zh-CN" altLang="en-US" sz="1100" b="1" dirty="0">
                    <a:solidFill>
                      <a:schemeClr val="tx1"/>
                    </a:solidFill>
                  </a:rPr>
                  <a:t>基本要求：适航</a:t>
                </a:r>
                <a:endParaRPr lang="zh-CN" alt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圆角矩形 12"/>
              <p:cNvSpPr/>
              <p:nvPr/>
            </p:nvSpPr>
            <p:spPr>
              <a:xfrm>
                <a:off x="1535298" y="4293096"/>
                <a:ext cx="1532720" cy="909103"/>
              </a:xfrm>
              <a:prstGeom prst="round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en-US" altLang="zh-CN" sz="1100" b="1" dirty="0">
                    <a:solidFill>
                      <a:schemeClr val="tx1"/>
                    </a:solidFill>
                  </a:rPr>
                  <a:t> </a:t>
                </a:r>
                <a:r>
                  <a:rPr lang="zh-CN" altLang="en-US" sz="1100" b="1" dirty="0">
                    <a:solidFill>
                      <a:schemeClr val="tx1"/>
                    </a:solidFill>
                  </a:rPr>
                  <a:t>修订维修依据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zh-CN" altLang="en-US" sz="1100" b="1" dirty="0">
                    <a:solidFill>
                      <a:schemeClr val="tx1"/>
                    </a:solidFill>
                  </a:rPr>
                  <a:t>合适的辅助设备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zh-CN" altLang="en-US" sz="1100" b="1" dirty="0">
                    <a:solidFill>
                      <a:schemeClr val="tx1"/>
                    </a:solidFill>
                  </a:rPr>
                  <a:t>更改航空器设计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en-US" altLang="zh-CN" sz="1100" b="1" dirty="0">
                    <a:solidFill>
                      <a:schemeClr val="tx1"/>
                    </a:solidFill>
                  </a:rPr>
                  <a:t>……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3347864" y="665020"/>
                <a:ext cx="1296144" cy="4996228"/>
                <a:chOff x="3851920" y="448996"/>
                <a:chExt cx="1296144" cy="4996228"/>
              </a:xfrm>
            </p:grpSpPr>
            <p:sp>
              <p:nvSpPr>
                <p:cNvPr id="52" name="矩形 51"/>
                <p:cNvSpPr/>
                <p:nvPr/>
              </p:nvSpPr>
              <p:spPr>
                <a:xfrm>
                  <a:off x="3851920" y="448996"/>
                  <a:ext cx="1296144" cy="499622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b="1"/>
                </a:p>
              </p:txBody>
            </p:sp>
            <p:sp>
              <p:nvSpPr>
                <p:cNvPr id="53" name="圆角矩形 6"/>
                <p:cNvSpPr/>
                <p:nvPr/>
              </p:nvSpPr>
              <p:spPr>
                <a:xfrm>
                  <a:off x="3995936" y="2266531"/>
                  <a:ext cx="1081400" cy="1594516"/>
                </a:xfrm>
                <a:prstGeom prst="roundRect">
                  <a:avLst/>
                </a:pr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维修人员：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维修副总、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其他人员：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质量人员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工程技术人员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生产计划人员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zh-CN" altLang="zh-CN" sz="1100" b="1" dirty="0">
                      <a:solidFill>
                        <a:schemeClr val="tx1"/>
                      </a:solidFill>
                    </a:rPr>
                    <a:t>……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圆角矩形 7"/>
                <p:cNvSpPr/>
                <p:nvPr/>
              </p:nvSpPr>
              <p:spPr>
                <a:xfrm>
                  <a:off x="3995936" y="692696"/>
                  <a:ext cx="1081400" cy="1152128"/>
                </a:xfrm>
                <a:prstGeom prst="round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维修依据：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生产厂家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适航当局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运营人</a:t>
                  </a:r>
                  <a:endParaRPr lang="zh-CN" alt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圆角矩形 11"/>
                <p:cNvSpPr/>
                <p:nvPr/>
              </p:nvSpPr>
              <p:spPr>
                <a:xfrm>
                  <a:off x="3995936" y="4221088"/>
                  <a:ext cx="1081400" cy="1152128"/>
                </a:xfrm>
                <a:prstGeom prst="roundRect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辅助：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厂房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工具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器材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设施</a:t>
                  </a:r>
                  <a:endParaRPr lang="en-US" altLang="zh-CN" sz="1100" b="1" dirty="0">
                    <a:solidFill>
                      <a:schemeClr val="tx1"/>
                    </a:solidFill>
                  </a:endParaRPr>
                </a:p>
                <a:p>
                  <a:pPr marL="171450" indent="-171450">
                    <a:buFont typeface="Wingdings" panose="05000000000000000000" pitchFamily="2" charset="2"/>
                    <a:buChar char="Ø"/>
                  </a:pPr>
                  <a:r>
                    <a:rPr lang="zh-CN" altLang="en-US" sz="1100" b="1" dirty="0">
                      <a:solidFill>
                        <a:schemeClr val="tx1"/>
                      </a:solidFill>
                    </a:rPr>
                    <a:t>。。。</a:t>
                  </a:r>
                  <a:endParaRPr lang="zh-CN" altLang="en-US" sz="11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6" name="直接箭头连接符 55"/>
                <p:cNvCxnSpPr>
                  <a:stCxn id="55" idx="0"/>
                </p:cNvCxnSpPr>
                <p:nvPr/>
              </p:nvCxnSpPr>
              <p:spPr>
                <a:xfrm flipH="1" flipV="1">
                  <a:off x="4526281" y="3861047"/>
                  <a:ext cx="10355" cy="36004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箭头连接符 56"/>
                <p:cNvCxnSpPr>
                  <a:stCxn id="54" idx="2"/>
                  <a:endCxn id="53" idx="0"/>
                </p:cNvCxnSpPr>
                <p:nvPr/>
              </p:nvCxnSpPr>
              <p:spPr>
                <a:xfrm>
                  <a:off x="4536636" y="1844824"/>
                  <a:ext cx="0" cy="421707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直接箭头连接符 40"/>
              <p:cNvCxnSpPr/>
              <p:nvPr/>
            </p:nvCxnSpPr>
            <p:spPr>
              <a:xfrm flipH="1">
                <a:off x="1874966" y="1916832"/>
                <a:ext cx="48886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肘形连接符 63"/>
              <p:cNvCxnSpPr>
                <a:stCxn id="53" idx="1"/>
                <a:endCxn id="38" idx="3"/>
              </p:cNvCxnSpPr>
              <p:nvPr/>
            </p:nvCxnSpPr>
            <p:spPr>
              <a:xfrm rot="10800000">
                <a:off x="2871038" y="1165671"/>
                <a:ext cx="620843" cy="2114143"/>
              </a:xfrm>
              <a:prstGeom prst="bentConnector3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圆角矩形 20"/>
              <p:cNvSpPr/>
              <p:nvPr/>
            </p:nvSpPr>
            <p:spPr>
              <a:xfrm>
                <a:off x="611560" y="1628800"/>
                <a:ext cx="1263406" cy="648072"/>
              </a:xfrm>
              <a:prstGeom prst="round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100" b="1" dirty="0">
                    <a:solidFill>
                      <a:schemeClr val="tx1"/>
                    </a:solidFill>
                  </a:rPr>
                  <a:t>维修记录：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zh-CN" altLang="en-US" sz="1100" b="1" dirty="0">
                    <a:solidFill>
                      <a:schemeClr val="tx1"/>
                    </a:solidFill>
                  </a:rPr>
                  <a:t>技术记录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  <a:p>
                <a:pPr marL="171450" indent="-171450">
                  <a:buFont typeface="Wingdings" panose="05000000000000000000" pitchFamily="2" charset="2"/>
                  <a:buChar char="Ø"/>
                </a:pPr>
                <a:r>
                  <a:rPr lang="zh-CN" altLang="en-US" sz="1100" b="1" dirty="0">
                    <a:solidFill>
                      <a:schemeClr val="tx1"/>
                    </a:solidFill>
                  </a:rPr>
                  <a:t>维修改装记录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Box 71"/>
              <p:cNvSpPr txBox="1"/>
              <p:nvPr/>
            </p:nvSpPr>
            <p:spPr>
              <a:xfrm>
                <a:off x="2825480" y="1617849"/>
                <a:ext cx="346425" cy="7694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100" b="1" dirty="0"/>
                  <a:t>实施</a:t>
                </a:r>
                <a:endParaRPr lang="en-US" altLang="zh-CN" sz="1100" b="1" dirty="0"/>
              </a:p>
              <a:p>
                <a:r>
                  <a:rPr lang="zh-CN" altLang="en-US" sz="1100" b="1" dirty="0"/>
                  <a:t>维修</a:t>
                </a:r>
                <a:endParaRPr lang="zh-CN" altLang="en-US" sz="1100" b="1" dirty="0"/>
              </a:p>
            </p:txBody>
          </p:sp>
          <p:sp>
            <p:nvSpPr>
              <p:cNvPr id="45" name="圆角矩形 74"/>
              <p:cNvSpPr/>
              <p:nvPr/>
            </p:nvSpPr>
            <p:spPr>
              <a:xfrm>
                <a:off x="467543" y="2708920"/>
                <a:ext cx="775719" cy="629446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100" b="1" dirty="0">
                    <a:solidFill>
                      <a:schemeClr val="tx1"/>
                    </a:solidFill>
                  </a:rPr>
                  <a:t>放行</a:t>
                </a:r>
                <a:r>
                  <a:rPr lang="en-US" altLang="zh-CN" sz="1100" b="1" dirty="0">
                    <a:solidFill>
                      <a:schemeClr val="tx1"/>
                    </a:solidFill>
                  </a:rPr>
                  <a:t>/</a:t>
                </a:r>
                <a:r>
                  <a:rPr lang="zh-CN" altLang="en-US" sz="1100" b="1" dirty="0">
                    <a:solidFill>
                      <a:schemeClr val="tx1"/>
                    </a:solidFill>
                  </a:rPr>
                  <a:t>批准恢复使用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81"/>
              <p:cNvSpPr txBox="1"/>
              <p:nvPr/>
            </p:nvSpPr>
            <p:spPr>
              <a:xfrm>
                <a:off x="1292538" y="2670111"/>
                <a:ext cx="570387" cy="261610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100" b="1" dirty="0"/>
                  <a:t>适航</a:t>
                </a:r>
                <a:endParaRPr lang="zh-CN" altLang="en-US" sz="1100" b="1" dirty="0"/>
              </a:p>
            </p:txBody>
          </p:sp>
          <p:sp>
            <p:nvSpPr>
              <p:cNvPr id="47" name="TextBox 82"/>
              <p:cNvSpPr txBox="1"/>
              <p:nvPr/>
            </p:nvSpPr>
            <p:spPr>
              <a:xfrm>
                <a:off x="2497382" y="3585757"/>
                <a:ext cx="346425" cy="600164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100" b="1" dirty="0"/>
                  <a:t>不适航</a:t>
                </a:r>
                <a:endParaRPr lang="zh-CN" altLang="en-US" sz="1100" b="1" dirty="0"/>
              </a:p>
            </p:txBody>
          </p:sp>
          <p:sp>
            <p:nvSpPr>
              <p:cNvPr id="48" name="TextBox 21"/>
              <p:cNvSpPr txBox="1"/>
              <p:nvPr/>
            </p:nvSpPr>
            <p:spPr>
              <a:xfrm>
                <a:off x="1979711" y="2879358"/>
                <a:ext cx="855734" cy="26161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100" b="1" dirty="0"/>
                  <a:t>维修结果</a:t>
                </a:r>
                <a:endParaRPr lang="zh-CN" altLang="en-US" sz="1100" b="1" dirty="0"/>
              </a:p>
            </p:txBody>
          </p:sp>
          <p:cxnSp>
            <p:nvCxnSpPr>
              <p:cNvPr id="49" name="直接箭头连接符 48"/>
              <p:cNvCxnSpPr>
                <a:stCxn id="38" idx="2"/>
                <a:endCxn id="37" idx="0"/>
              </p:cNvCxnSpPr>
              <p:nvPr/>
            </p:nvCxnSpPr>
            <p:spPr>
              <a:xfrm>
                <a:off x="2366981" y="1597718"/>
                <a:ext cx="412" cy="88291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/>
              <p:cNvCxnSpPr>
                <a:stCxn id="37" idx="2"/>
              </p:cNvCxnSpPr>
              <p:nvPr/>
            </p:nvCxnSpPr>
            <p:spPr>
              <a:xfrm flipH="1">
                <a:off x="2363835" y="3524750"/>
                <a:ext cx="3558" cy="7683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/>
              <p:cNvCxnSpPr>
                <a:stCxn id="37" idx="1"/>
                <a:endCxn id="45" idx="3"/>
              </p:cNvCxnSpPr>
              <p:nvPr/>
            </p:nvCxnSpPr>
            <p:spPr>
              <a:xfrm flipH="1">
                <a:off x="1243262" y="3002692"/>
                <a:ext cx="584071" cy="209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组合 5"/>
            <p:cNvGrpSpPr/>
            <p:nvPr/>
          </p:nvGrpSpPr>
          <p:grpSpPr>
            <a:xfrm>
              <a:off x="4860654" y="620688"/>
              <a:ext cx="3993434" cy="5868653"/>
              <a:chOff x="4914038" y="620688"/>
              <a:chExt cx="3993434" cy="586865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4932040" y="4005064"/>
                <a:ext cx="1008112" cy="86409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100" b="1" dirty="0">
                    <a:solidFill>
                      <a:schemeClr val="tx1"/>
                    </a:solidFill>
                  </a:rPr>
                  <a:t>     CCAR145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4988062" y="620688"/>
                <a:ext cx="1008112" cy="86409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100" b="1" dirty="0">
                    <a:solidFill>
                      <a:schemeClr val="tx1"/>
                    </a:solidFill>
                  </a:rPr>
                  <a:t>    CCAR43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7827352" y="1628800"/>
                <a:ext cx="1080120" cy="1044116"/>
                <a:chOff x="7308304" y="1106742"/>
                <a:chExt cx="1080120" cy="1044116"/>
              </a:xfrm>
            </p:grpSpPr>
            <p:sp>
              <p:nvSpPr>
                <p:cNvPr id="35" name="流程图: 决策 34"/>
                <p:cNvSpPr/>
                <p:nvPr/>
              </p:nvSpPr>
              <p:spPr>
                <a:xfrm>
                  <a:off x="7308304" y="1106742"/>
                  <a:ext cx="1080120" cy="1044116"/>
                </a:xfrm>
                <a:prstGeom prst="flowChartDecisi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b="1"/>
                </a:p>
              </p:txBody>
            </p:sp>
            <p:sp>
              <p:nvSpPr>
                <p:cNvPr id="36" name="TextBox 77"/>
                <p:cNvSpPr txBox="1"/>
                <p:nvPr/>
              </p:nvSpPr>
              <p:spPr>
                <a:xfrm>
                  <a:off x="7472265" y="1495817"/>
                  <a:ext cx="844151" cy="2616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defRPr sz="1100"/>
                  </a:lvl1pPr>
                </a:lstStyle>
                <a:p>
                  <a:r>
                    <a:rPr lang="en-US" altLang="zh-CN" b="1" dirty="0"/>
                    <a:t>CCAR91</a:t>
                  </a:r>
                  <a:endParaRPr lang="zh-CN" altLang="en-US" b="1" dirty="0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6773264" y="5445225"/>
                <a:ext cx="1080120" cy="1044116"/>
                <a:chOff x="7308304" y="1106742"/>
                <a:chExt cx="1080120" cy="1044116"/>
              </a:xfrm>
            </p:grpSpPr>
            <p:sp>
              <p:nvSpPr>
                <p:cNvPr id="33" name="流程图: 决策 32"/>
                <p:cNvSpPr/>
                <p:nvPr/>
              </p:nvSpPr>
              <p:spPr>
                <a:xfrm>
                  <a:off x="7308304" y="1106742"/>
                  <a:ext cx="1080120" cy="1044116"/>
                </a:xfrm>
                <a:prstGeom prst="flowChartDecision">
                  <a:avLst/>
                </a:prstGeom>
                <a:solidFill>
                  <a:srgbClr val="F6E28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b="1"/>
                </a:p>
              </p:txBody>
            </p:sp>
            <p:sp>
              <p:nvSpPr>
                <p:cNvPr id="34" name="TextBox 85"/>
                <p:cNvSpPr txBox="1"/>
                <p:nvPr/>
              </p:nvSpPr>
              <p:spPr>
                <a:xfrm>
                  <a:off x="7472265" y="1495817"/>
                  <a:ext cx="844151" cy="2616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b="1" dirty="0"/>
                    <a:t>CCAR135</a:t>
                  </a:r>
                  <a:endParaRPr lang="zh-CN" altLang="en-US" sz="1100" b="1" dirty="0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4914038" y="5391508"/>
                <a:ext cx="1098122" cy="1044116"/>
                <a:chOff x="7218294" y="1125034"/>
                <a:chExt cx="1098122" cy="1044116"/>
              </a:xfrm>
            </p:grpSpPr>
            <p:sp>
              <p:nvSpPr>
                <p:cNvPr id="31" name="流程图: 决策 30"/>
                <p:cNvSpPr/>
                <p:nvPr/>
              </p:nvSpPr>
              <p:spPr>
                <a:xfrm>
                  <a:off x="7218294" y="1125034"/>
                  <a:ext cx="1080120" cy="1044116"/>
                </a:xfrm>
                <a:prstGeom prst="flowChartDecisi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b="1"/>
                </a:p>
              </p:txBody>
            </p:sp>
            <p:sp>
              <p:nvSpPr>
                <p:cNvPr id="32" name="TextBox 88"/>
                <p:cNvSpPr txBox="1"/>
                <p:nvPr/>
              </p:nvSpPr>
              <p:spPr>
                <a:xfrm>
                  <a:off x="7472265" y="1495817"/>
                  <a:ext cx="844151" cy="2616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b="1" dirty="0"/>
                    <a:t>CCAR121</a:t>
                  </a:r>
                  <a:endParaRPr lang="zh-CN" altLang="en-US" sz="1100" b="1" dirty="0"/>
                </a:p>
              </p:txBody>
            </p:sp>
          </p:grpSp>
          <p:cxnSp>
            <p:nvCxnSpPr>
              <p:cNvPr id="16" name="肘形连接符 116"/>
              <p:cNvCxnSpPr/>
              <p:nvPr/>
            </p:nvCxnSpPr>
            <p:spPr>
              <a:xfrm flipH="1" flipV="1">
                <a:off x="5177562" y="1480062"/>
                <a:ext cx="2361266" cy="4482499"/>
              </a:xfrm>
              <a:prstGeom prst="bentConnector4">
                <a:avLst>
                  <a:gd name="adj1" fmla="val -9681"/>
                  <a:gd name="adj2" fmla="val 48707"/>
                </a:avLst>
              </a:prstGeom>
              <a:ln w="381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>
                <a:stCxn id="31" idx="0"/>
                <a:endCxn id="11" idx="2"/>
              </p:cNvCxnSpPr>
              <p:nvPr/>
            </p:nvCxnSpPr>
            <p:spPr>
              <a:xfrm flipH="1" flipV="1">
                <a:off x="5436096" y="4869160"/>
                <a:ext cx="18002" cy="5223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肘形连接符 13"/>
              <p:cNvCxnSpPr>
                <a:stCxn id="33" idx="1"/>
                <a:endCxn id="11" idx="3"/>
              </p:cNvCxnSpPr>
              <p:nvPr/>
            </p:nvCxnSpPr>
            <p:spPr>
              <a:xfrm rot="10800000">
                <a:off x="5940152" y="4437113"/>
                <a:ext cx="833112" cy="1530171"/>
              </a:xfrm>
              <a:prstGeom prst="bentConnector3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矩形 18"/>
              <p:cNvSpPr/>
              <p:nvPr/>
            </p:nvSpPr>
            <p:spPr>
              <a:xfrm>
                <a:off x="7853384" y="2996952"/>
                <a:ext cx="1054088" cy="6120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b="1" dirty="0">
                    <a:solidFill>
                      <a:schemeClr val="tx1"/>
                    </a:solidFill>
                  </a:rPr>
                  <a:t>大型航空器及其部件维修、翻修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直接箭头连接符 19"/>
              <p:cNvCxnSpPr>
                <a:stCxn id="35" idx="2"/>
                <a:endCxn id="19" idx="0"/>
              </p:cNvCxnSpPr>
              <p:nvPr/>
            </p:nvCxnSpPr>
            <p:spPr>
              <a:xfrm>
                <a:off x="8367412" y="2672916"/>
                <a:ext cx="13016" cy="32403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肘形连接符 40"/>
              <p:cNvCxnSpPr>
                <a:stCxn id="19" idx="2"/>
              </p:cNvCxnSpPr>
              <p:nvPr/>
            </p:nvCxnSpPr>
            <p:spPr>
              <a:xfrm rot="5400000">
                <a:off x="6871840" y="2677332"/>
                <a:ext cx="576901" cy="2440277"/>
              </a:xfrm>
              <a:prstGeom prst="bentConnector2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肘形连接符 50"/>
              <p:cNvCxnSpPr>
                <a:stCxn id="35" idx="0"/>
              </p:cNvCxnSpPr>
              <p:nvPr/>
            </p:nvCxnSpPr>
            <p:spPr>
              <a:xfrm rot="16200000" flipV="1">
                <a:off x="6821753" y="83141"/>
                <a:ext cx="720080" cy="2371238"/>
              </a:xfrm>
              <a:prstGeom prst="bentConnector2">
                <a:avLst/>
              </a:prstGeom>
              <a:ln w="381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矩形 22"/>
              <p:cNvSpPr/>
              <p:nvPr/>
            </p:nvSpPr>
            <p:spPr>
              <a:xfrm>
                <a:off x="5286967" y="1833452"/>
                <a:ext cx="785259" cy="67642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100" b="1" dirty="0">
                    <a:solidFill>
                      <a:schemeClr val="tx1"/>
                    </a:solidFill>
                  </a:rPr>
                  <a:t>生产厂家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  <a:p>
                <a:r>
                  <a:rPr lang="en-US" altLang="zh-CN" sz="1100" b="1" dirty="0">
                    <a:solidFill>
                      <a:schemeClr val="tx1"/>
                    </a:solidFill>
                  </a:rPr>
                  <a:t>43.11(e)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6951696" y="658775"/>
                <a:ext cx="1054088" cy="6120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100" b="1" dirty="0">
                    <a:solidFill>
                      <a:schemeClr val="tx1"/>
                    </a:solidFill>
                  </a:rPr>
                  <a:t>其他航空器及其部件维修</a:t>
                </a:r>
                <a:endParaRPr lang="en-US" altLang="zh-CN" sz="11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6595222" y="1622559"/>
                <a:ext cx="1080120" cy="1044116"/>
                <a:chOff x="7308304" y="1082678"/>
                <a:chExt cx="1080120" cy="1044116"/>
              </a:xfrm>
            </p:grpSpPr>
            <p:sp>
              <p:nvSpPr>
                <p:cNvPr id="29" name="流程图: 决策 28"/>
                <p:cNvSpPr/>
                <p:nvPr/>
              </p:nvSpPr>
              <p:spPr>
                <a:xfrm>
                  <a:off x="7308304" y="1082678"/>
                  <a:ext cx="1080120" cy="1044116"/>
                </a:xfrm>
                <a:prstGeom prst="flowChartDecision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b="1"/>
                </a:p>
              </p:txBody>
            </p:sp>
            <p:sp>
              <p:nvSpPr>
                <p:cNvPr id="30" name="TextBox 89"/>
                <p:cNvSpPr txBox="1"/>
                <p:nvPr/>
              </p:nvSpPr>
              <p:spPr>
                <a:xfrm>
                  <a:off x="7472265" y="1342509"/>
                  <a:ext cx="844151" cy="60016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100" b="1" dirty="0"/>
                    <a:t>其他航空器及其部件翻修</a:t>
                  </a:r>
                  <a:endParaRPr lang="zh-CN" altLang="en-US" sz="1100" b="1" dirty="0"/>
                </a:p>
              </p:txBody>
            </p:sp>
          </p:grpSp>
          <p:cxnSp>
            <p:nvCxnSpPr>
              <p:cNvPr id="26" name="直接箭头连接符 25"/>
              <p:cNvCxnSpPr>
                <a:stCxn id="35" idx="1"/>
                <a:endCxn id="29" idx="3"/>
              </p:cNvCxnSpPr>
              <p:nvPr/>
            </p:nvCxnSpPr>
            <p:spPr>
              <a:xfrm flipH="1" flipV="1">
                <a:off x="7675342" y="2144617"/>
                <a:ext cx="152010" cy="624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肘形连接符 67"/>
              <p:cNvCxnSpPr>
                <a:stCxn id="29" idx="2"/>
                <a:endCxn id="11" idx="0"/>
              </p:cNvCxnSpPr>
              <p:nvPr/>
            </p:nvCxnSpPr>
            <p:spPr>
              <a:xfrm rot="5400000">
                <a:off x="5616495" y="2486276"/>
                <a:ext cx="1338389" cy="1699186"/>
              </a:xfrm>
              <a:prstGeom prst="bentConnector3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圆角矩形标注 94"/>
            <p:cNvSpPr/>
            <p:nvPr/>
          </p:nvSpPr>
          <p:spPr>
            <a:xfrm>
              <a:off x="6527241" y="4437111"/>
              <a:ext cx="1157911" cy="1008114"/>
            </a:xfrm>
            <a:prstGeom prst="wedgeRoundRectCallout">
              <a:avLst>
                <a:gd name="adj1" fmla="val -70219"/>
                <a:gd name="adj2" fmla="val 47004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100" b="1" dirty="0">
                  <a:solidFill>
                    <a:schemeClr val="tx1"/>
                  </a:solidFill>
                </a:rPr>
                <a:t>(</a:t>
              </a:r>
              <a:r>
                <a:rPr lang="zh-CN" altLang="en-US" sz="1100" b="1" dirty="0">
                  <a:solidFill>
                    <a:schemeClr val="tx1"/>
                  </a:solidFill>
                </a:rPr>
                <a:t>不含机组）超过</a:t>
              </a:r>
              <a:r>
                <a:rPr lang="en-US" altLang="zh-CN" sz="1100" b="1" dirty="0">
                  <a:solidFill>
                    <a:schemeClr val="tx1"/>
                  </a:solidFill>
                </a:rPr>
                <a:t>9</a:t>
              </a:r>
              <a:r>
                <a:rPr lang="zh-CN" altLang="en-US" sz="1100" b="1" dirty="0">
                  <a:solidFill>
                    <a:schemeClr val="tx1"/>
                  </a:solidFill>
                </a:rPr>
                <a:t>座的航线维修、定检；航空器及其部件的翻修；</a:t>
              </a:r>
              <a:endParaRPr lang="en-US" altLang="zh-CN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圆角矩形标注 104"/>
            <p:cNvSpPr/>
            <p:nvPr/>
          </p:nvSpPr>
          <p:spPr>
            <a:xfrm>
              <a:off x="8172400" y="4442755"/>
              <a:ext cx="936104" cy="954397"/>
            </a:xfrm>
            <a:prstGeom prst="wedgeRoundRectCallout">
              <a:avLst>
                <a:gd name="adj1" fmla="val -66385"/>
                <a:gd name="adj2" fmla="val 48234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100" b="1" dirty="0">
                  <a:solidFill>
                    <a:schemeClr val="tx1"/>
                  </a:solidFill>
                </a:rPr>
                <a:t>(</a:t>
              </a:r>
              <a:r>
                <a:rPr lang="zh-CN" altLang="en-US" sz="1100" b="1" dirty="0">
                  <a:solidFill>
                    <a:schemeClr val="tx1"/>
                  </a:solidFill>
                </a:rPr>
                <a:t>不含机组）不超过</a:t>
              </a:r>
              <a:r>
                <a:rPr lang="en-US" altLang="zh-CN" sz="1100" b="1" dirty="0">
                  <a:solidFill>
                    <a:schemeClr val="tx1"/>
                  </a:solidFill>
                </a:rPr>
                <a:t>9</a:t>
              </a:r>
              <a:r>
                <a:rPr lang="zh-CN" altLang="en-US" sz="1100" b="1" dirty="0">
                  <a:solidFill>
                    <a:schemeClr val="tx1"/>
                  </a:solidFill>
                </a:rPr>
                <a:t>座的航空器的航线维修和定检</a:t>
              </a:r>
              <a:endParaRPr lang="zh-CN" alt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圆角矩形标注 64"/>
            <p:cNvSpPr/>
            <p:nvPr/>
          </p:nvSpPr>
          <p:spPr>
            <a:xfrm>
              <a:off x="1790247" y="5525661"/>
              <a:ext cx="861641" cy="570249"/>
            </a:xfrm>
            <a:prstGeom prst="wedgeRoundRectCallout">
              <a:avLst>
                <a:gd name="adj1" fmla="val 84143"/>
                <a:gd name="adj2" fmla="val -44600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b="1" dirty="0">
                  <a:solidFill>
                    <a:schemeClr val="tx1"/>
                  </a:solidFill>
                </a:rPr>
                <a:t>维修机构要求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圆角矩形标注 66"/>
            <p:cNvSpPr/>
            <p:nvPr/>
          </p:nvSpPr>
          <p:spPr>
            <a:xfrm>
              <a:off x="6421549" y="136717"/>
              <a:ext cx="1054088" cy="411964"/>
            </a:xfrm>
            <a:prstGeom prst="wedgeRoundRectCallout">
              <a:avLst>
                <a:gd name="adj1" fmla="val -87533"/>
                <a:gd name="adj2" fmla="val 30604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b="1" dirty="0">
                  <a:solidFill>
                    <a:schemeClr val="tx1"/>
                  </a:solidFill>
                </a:rPr>
                <a:t>维修类别</a:t>
              </a:r>
              <a:endParaRPr lang="en-US" altLang="zh-CN" sz="14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6" name="直接箭头连接符 75"/>
          <p:cNvCxnSpPr>
            <a:stCxn id="29" idx="1"/>
          </p:cNvCxnSpPr>
          <p:nvPr/>
        </p:nvCxnSpPr>
        <p:spPr>
          <a:xfrm flipH="1">
            <a:off x="8138560" y="2260588"/>
            <a:ext cx="5229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368401" y="765401"/>
            <a:ext cx="2621083" cy="580159"/>
          </a:xfrm>
          <a:prstGeom prst="rect">
            <a:avLst/>
          </a:prstGeom>
          <a:solidFill>
            <a:srgbClr val="123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维修组织</a:t>
            </a:r>
            <a:endParaRPr lang="zh-CN" altLang="en-US" sz="2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27584" y="1627130"/>
            <a:ext cx="11091560" cy="3616929"/>
            <a:chOff x="427584" y="3294005"/>
            <a:chExt cx="11091560" cy="3616929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605776" y="4492097"/>
              <a:ext cx="9528949" cy="0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Freeform 1525"/>
            <p:cNvSpPr/>
            <p:nvPr/>
          </p:nvSpPr>
          <p:spPr bwMode="auto">
            <a:xfrm>
              <a:off x="427584" y="4087163"/>
              <a:ext cx="872395" cy="809867"/>
            </a:xfrm>
            <a:custGeom>
              <a:avLst/>
              <a:gdLst>
                <a:gd name="T0" fmla="*/ 101 w 166"/>
                <a:gd name="T1" fmla="*/ 57 h 170"/>
                <a:gd name="T2" fmla="*/ 105 w 166"/>
                <a:gd name="T3" fmla="*/ 57 h 170"/>
                <a:gd name="T4" fmla="*/ 110 w 166"/>
                <a:gd name="T5" fmla="*/ 52 h 170"/>
                <a:gd name="T6" fmla="*/ 100 w 166"/>
                <a:gd name="T7" fmla="*/ 47 h 170"/>
                <a:gd name="T8" fmla="*/ 94 w 166"/>
                <a:gd name="T9" fmla="*/ 47 h 170"/>
                <a:gd name="T10" fmla="*/ 83 w 166"/>
                <a:gd name="T11" fmla="*/ 33 h 170"/>
                <a:gd name="T12" fmla="*/ 88 w 166"/>
                <a:gd name="T13" fmla="*/ 33 h 170"/>
                <a:gd name="T14" fmla="*/ 93 w 166"/>
                <a:gd name="T15" fmla="*/ 29 h 170"/>
                <a:gd name="T16" fmla="*/ 86 w 166"/>
                <a:gd name="T17" fmla="*/ 23 h 170"/>
                <a:gd name="T18" fmla="*/ 76 w 166"/>
                <a:gd name="T19" fmla="*/ 23 h 170"/>
                <a:gd name="T20" fmla="*/ 54 w 166"/>
                <a:gd name="T21" fmla="*/ 0 h 170"/>
                <a:gd name="T22" fmla="*/ 50 w 166"/>
                <a:gd name="T23" fmla="*/ 2 h 170"/>
                <a:gd name="T24" fmla="*/ 47 w 166"/>
                <a:gd name="T25" fmla="*/ 5 h 170"/>
                <a:gd name="T26" fmla="*/ 52 w 166"/>
                <a:gd name="T27" fmla="*/ 15 h 170"/>
                <a:gd name="T28" fmla="*/ 68 w 166"/>
                <a:gd name="T29" fmla="*/ 46 h 170"/>
                <a:gd name="T30" fmla="*/ 78 w 166"/>
                <a:gd name="T31" fmla="*/ 73 h 170"/>
                <a:gd name="T32" fmla="*/ 69 w 166"/>
                <a:gd name="T33" fmla="*/ 76 h 170"/>
                <a:gd name="T34" fmla="*/ 27 w 166"/>
                <a:gd name="T35" fmla="*/ 79 h 170"/>
                <a:gd name="T36" fmla="*/ 19 w 166"/>
                <a:gd name="T37" fmla="*/ 69 h 170"/>
                <a:gd name="T38" fmla="*/ 11 w 166"/>
                <a:gd name="T39" fmla="*/ 60 h 170"/>
                <a:gd name="T40" fmla="*/ 4 w 166"/>
                <a:gd name="T41" fmla="*/ 58 h 170"/>
                <a:gd name="T42" fmla="*/ 0 w 166"/>
                <a:gd name="T43" fmla="*/ 59 h 170"/>
                <a:gd name="T44" fmla="*/ 8 w 166"/>
                <a:gd name="T45" fmla="*/ 85 h 170"/>
                <a:gd name="T46" fmla="*/ 0 w 166"/>
                <a:gd name="T47" fmla="*/ 111 h 170"/>
                <a:gd name="T48" fmla="*/ 4 w 166"/>
                <a:gd name="T49" fmla="*/ 112 h 170"/>
                <a:gd name="T50" fmla="*/ 11 w 166"/>
                <a:gd name="T51" fmla="*/ 111 h 170"/>
                <a:gd name="T52" fmla="*/ 19 w 166"/>
                <a:gd name="T53" fmla="*/ 101 h 170"/>
                <a:gd name="T54" fmla="*/ 27 w 166"/>
                <a:gd name="T55" fmla="*/ 91 h 170"/>
                <a:gd name="T56" fmla="*/ 56 w 166"/>
                <a:gd name="T57" fmla="*/ 94 h 170"/>
                <a:gd name="T58" fmla="*/ 75 w 166"/>
                <a:gd name="T59" fmla="*/ 95 h 170"/>
                <a:gd name="T60" fmla="*/ 78 w 166"/>
                <a:gd name="T61" fmla="*/ 97 h 170"/>
                <a:gd name="T62" fmla="*/ 68 w 166"/>
                <a:gd name="T63" fmla="*/ 124 h 170"/>
                <a:gd name="T64" fmla="*/ 52 w 166"/>
                <a:gd name="T65" fmla="*/ 155 h 170"/>
                <a:gd name="T66" fmla="*/ 47 w 166"/>
                <a:gd name="T67" fmla="*/ 165 h 170"/>
                <a:gd name="T68" fmla="*/ 50 w 166"/>
                <a:gd name="T69" fmla="*/ 168 h 170"/>
                <a:gd name="T70" fmla="*/ 54 w 166"/>
                <a:gd name="T71" fmla="*/ 170 h 170"/>
                <a:gd name="T72" fmla="*/ 76 w 166"/>
                <a:gd name="T73" fmla="*/ 147 h 170"/>
                <a:gd name="T74" fmla="*/ 86 w 166"/>
                <a:gd name="T75" fmla="*/ 147 h 170"/>
                <a:gd name="T76" fmla="*/ 93 w 166"/>
                <a:gd name="T77" fmla="*/ 142 h 170"/>
                <a:gd name="T78" fmla="*/ 88 w 166"/>
                <a:gd name="T79" fmla="*/ 137 h 170"/>
                <a:gd name="T80" fmla="*/ 83 w 166"/>
                <a:gd name="T81" fmla="*/ 137 h 170"/>
                <a:gd name="T82" fmla="*/ 94 w 166"/>
                <a:gd name="T83" fmla="*/ 123 h 170"/>
                <a:gd name="T84" fmla="*/ 100 w 166"/>
                <a:gd name="T85" fmla="*/ 123 h 170"/>
                <a:gd name="T86" fmla="*/ 110 w 166"/>
                <a:gd name="T87" fmla="*/ 118 h 170"/>
                <a:gd name="T88" fmla="*/ 105 w 166"/>
                <a:gd name="T89" fmla="*/ 113 h 170"/>
                <a:gd name="T90" fmla="*/ 101 w 166"/>
                <a:gd name="T91" fmla="*/ 113 h 170"/>
                <a:gd name="T92" fmla="*/ 117 w 166"/>
                <a:gd name="T93" fmla="*/ 94 h 170"/>
                <a:gd name="T94" fmla="*/ 139 w 166"/>
                <a:gd name="T95" fmla="*/ 94 h 170"/>
                <a:gd name="T96" fmla="*/ 166 w 166"/>
                <a:gd name="T97" fmla="*/ 85 h 170"/>
                <a:gd name="T98" fmla="*/ 155 w 166"/>
                <a:gd name="T99" fmla="*/ 79 h 170"/>
                <a:gd name="T100" fmla="*/ 139 w 166"/>
                <a:gd name="T101" fmla="*/ 76 h 170"/>
                <a:gd name="T102" fmla="*/ 117 w 166"/>
                <a:gd name="T103" fmla="*/ 76 h 170"/>
                <a:gd name="T104" fmla="*/ 101 w 166"/>
                <a:gd name="T105" fmla="*/ 5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6" h="170">
                  <a:moveTo>
                    <a:pt x="101" y="57"/>
                  </a:moveTo>
                  <a:cubicBezTo>
                    <a:pt x="105" y="57"/>
                    <a:pt x="105" y="57"/>
                    <a:pt x="105" y="57"/>
                  </a:cubicBezTo>
                  <a:cubicBezTo>
                    <a:pt x="109" y="57"/>
                    <a:pt x="110" y="55"/>
                    <a:pt x="110" y="52"/>
                  </a:cubicBezTo>
                  <a:cubicBezTo>
                    <a:pt x="110" y="49"/>
                    <a:pt x="107" y="47"/>
                    <a:pt x="100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91" y="33"/>
                    <a:pt x="93" y="32"/>
                    <a:pt x="93" y="29"/>
                  </a:cubicBezTo>
                  <a:cubicBezTo>
                    <a:pt x="93" y="25"/>
                    <a:pt x="91" y="23"/>
                    <a:pt x="86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64" y="8"/>
                    <a:pt x="57" y="0"/>
                    <a:pt x="54" y="0"/>
                  </a:cubicBezTo>
                  <a:cubicBezTo>
                    <a:pt x="53" y="0"/>
                    <a:pt x="51" y="1"/>
                    <a:pt x="50" y="2"/>
                  </a:cubicBezTo>
                  <a:cubicBezTo>
                    <a:pt x="48" y="3"/>
                    <a:pt x="47" y="4"/>
                    <a:pt x="47" y="5"/>
                  </a:cubicBezTo>
                  <a:cubicBezTo>
                    <a:pt x="47" y="7"/>
                    <a:pt x="49" y="10"/>
                    <a:pt x="52" y="15"/>
                  </a:cubicBezTo>
                  <a:cubicBezTo>
                    <a:pt x="56" y="21"/>
                    <a:pt x="61" y="31"/>
                    <a:pt x="68" y="46"/>
                  </a:cubicBezTo>
                  <a:cubicBezTo>
                    <a:pt x="74" y="61"/>
                    <a:pt x="78" y="70"/>
                    <a:pt x="78" y="73"/>
                  </a:cubicBezTo>
                  <a:cubicBezTo>
                    <a:pt x="78" y="75"/>
                    <a:pt x="75" y="76"/>
                    <a:pt x="69" y="76"/>
                  </a:cubicBezTo>
                  <a:cubicBezTo>
                    <a:pt x="49" y="76"/>
                    <a:pt x="35" y="77"/>
                    <a:pt x="27" y="79"/>
                  </a:cubicBezTo>
                  <a:cubicBezTo>
                    <a:pt x="26" y="78"/>
                    <a:pt x="23" y="75"/>
                    <a:pt x="19" y="69"/>
                  </a:cubicBezTo>
                  <a:cubicBezTo>
                    <a:pt x="15" y="64"/>
                    <a:pt x="13" y="61"/>
                    <a:pt x="11" y="60"/>
                  </a:cubicBezTo>
                  <a:cubicBezTo>
                    <a:pt x="10" y="59"/>
                    <a:pt x="7" y="58"/>
                    <a:pt x="4" y="58"/>
                  </a:cubicBezTo>
                  <a:cubicBezTo>
                    <a:pt x="2" y="58"/>
                    <a:pt x="0" y="58"/>
                    <a:pt x="0" y="59"/>
                  </a:cubicBezTo>
                  <a:cubicBezTo>
                    <a:pt x="0" y="61"/>
                    <a:pt x="2" y="70"/>
                    <a:pt x="8" y="85"/>
                  </a:cubicBezTo>
                  <a:cubicBezTo>
                    <a:pt x="2" y="99"/>
                    <a:pt x="0" y="107"/>
                    <a:pt x="0" y="111"/>
                  </a:cubicBezTo>
                  <a:cubicBezTo>
                    <a:pt x="0" y="112"/>
                    <a:pt x="2" y="112"/>
                    <a:pt x="4" y="112"/>
                  </a:cubicBezTo>
                  <a:cubicBezTo>
                    <a:pt x="7" y="112"/>
                    <a:pt x="10" y="112"/>
                    <a:pt x="11" y="111"/>
                  </a:cubicBezTo>
                  <a:cubicBezTo>
                    <a:pt x="13" y="110"/>
                    <a:pt x="15" y="106"/>
                    <a:pt x="19" y="101"/>
                  </a:cubicBezTo>
                  <a:cubicBezTo>
                    <a:pt x="23" y="95"/>
                    <a:pt x="26" y="92"/>
                    <a:pt x="27" y="91"/>
                  </a:cubicBezTo>
                  <a:cubicBezTo>
                    <a:pt x="35" y="93"/>
                    <a:pt x="45" y="94"/>
                    <a:pt x="56" y="94"/>
                  </a:cubicBezTo>
                  <a:cubicBezTo>
                    <a:pt x="67" y="94"/>
                    <a:pt x="74" y="94"/>
                    <a:pt x="75" y="95"/>
                  </a:cubicBezTo>
                  <a:cubicBezTo>
                    <a:pt x="77" y="95"/>
                    <a:pt x="78" y="96"/>
                    <a:pt x="78" y="97"/>
                  </a:cubicBezTo>
                  <a:cubicBezTo>
                    <a:pt x="78" y="100"/>
                    <a:pt x="74" y="109"/>
                    <a:pt x="68" y="124"/>
                  </a:cubicBezTo>
                  <a:cubicBezTo>
                    <a:pt x="61" y="139"/>
                    <a:pt x="56" y="149"/>
                    <a:pt x="52" y="155"/>
                  </a:cubicBezTo>
                  <a:cubicBezTo>
                    <a:pt x="49" y="160"/>
                    <a:pt x="47" y="163"/>
                    <a:pt x="47" y="165"/>
                  </a:cubicBezTo>
                  <a:cubicBezTo>
                    <a:pt x="47" y="166"/>
                    <a:pt x="48" y="167"/>
                    <a:pt x="50" y="168"/>
                  </a:cubicBezTo>
                  <a:cubicBezTo>
                    <a:pt x="51" y="170"/>
                    <a:pt x="53" y="170"/>
                    <a:pt x="54" y="170"/>
                  </a:cubicBezTo>
                  <a:cubicBezTo>
                    <a:pt x="57" y="170"/>
                    <a:pt x="64" y="162"/>
                    <a:pt x="76" y="147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91" y="147"/>
                    <a:pt x="93" y="145"/>
                    <a:pt x="93" y="142"/>
                  </a:cubicBezTo>
                  <a:cubicBezTo>
                    <a:pt x="93" y="138"/>
                    <a:pt x="91" y="137"/>
                    <a:pt x="88" y="137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107" y="123"/>
                    <a:pt x="110" y="121"/>
                    <a:pt x="110" y="118"/>
                  </a:cubicBezTo>
                  <a:cubicBezTo>
                    <a:pt x="110" y="115"/>
                    <a:pt x="109" y="113"/>
                    <a:pt x="105" y="113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17" y="94"/>
                    <a:pt x="117" y="94"/>
                    <a:pt x="117" y="94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57" y="94"/>
                    <a:pt x="166" y="91"/>
                    <a:pt x="166" y="85"/>
                  </a:cubicBezTo>
                  <a:cubicBezTo>
                    <a:pt x="166" y="82"/>
                    <a:pt x="163" y="80"/>
                    <a:pt x="155" y="79"/>
                  </a:cubicBezTo>
                  <a:cubicBezTo>
                    <a:pt x="148" y="77"/>
                    <a:pt x="142" y="76"/>
                    <a:pt x="139" y="76"/>
                  </a:cubicBezTo>
                  <a:cubicBezTo>
                    <a:pt x="117" y="76"/>
                    <a:pt x="117" y="76"/>
                    <a:pt x="117" y="76"/>
                  </a:cubicBezTo>
                  <a:lnTo>
                    <a:pt x="101" y="57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 b="1"/>
            </a:p>
          </p:txBody>
        </p:sp>
        <p:sp>
          <p:nvSpPr>
            <p:cNvPr id="22" name="椭圆 21"/>
            <p:cNvSpPr/>
            <p:nvPr/>
          </p:nvSpPr>
          <p:spPr>
            <a:xfrm>
              <a:off x="2107578" y="4402097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23FCC"/>
              </a:solidFill>
            </a:ln>
            <a:effectLst>
              <a:outerShdw blurRad="50800" dist="381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844801" y="4406080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23FCC"/>
              </a:solidFill>
            </a:ln>
            <a:effectLst>
              <a:outerShdw blurRad="50800" dist="381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5749294" y="4406073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23FCC"/>
              </a:solidFill>
            </a:ln>
            <a:effectLst>
              <a:outerShdw blurRad="50800" dist="381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527716" y="4847767"/>
              <a:ext cx="1467068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适航性资料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506752" y="4816961"/>
              <a:ext cx="697627" cy="1015663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工具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航材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r>
                <a:rPr lang="en-US" altLang="zh-CN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…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0573020" y="4398642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23FCC"/>
              </a:solidFill>
            </a:ln>
            <a:effectLst>
              <a:outerShdw blurRad="50800" dist="381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8161157" y="4406075"/>
              <a:ext cx="180000" cy="1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23FCC"/>
              </a:solidFill>
            </a:ln>
            <a:effectLst>
              <a:outerShdw blurRad="50800" dist="38100" dir="5400000" algn="t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Arial" panose="020B0604020202020204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911714" y="3294005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实施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795594" y="4798752"/>
              <a:ext cx="1723550" cy="13234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维修放行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（放行标准）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（人员资质）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（维修记录）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38" name="MH_Text_1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flipH="1">
              <a:off x="7655232" y="4672091"/>
              <a:ext cx="1210587" cy="2238843"/>
            </a:xfrm>
            <a:prstGeom prst="rect">
              <a:avLst/>
            </a:prstGeom>
            <a:solidFill>
              <a:srgbClr val="92D050"/>
            </a:solidFill>
            <a:ln w="9525">
              <a:noFill/>
              <a:prstDash val="lgDashDot"/>
              <a:miter lim="800000"/>
            </a:ln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25000"/>
                </a:lnSpc>
              </a:pPr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法治意识</a:t>
              </a:r>
              <a:endParaRPr lang="zh-CN" altLang="en-US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pPr algn="ctr">
                <a:lnSpc>
                  <a:spcPct val="125000"/>
                </a:lnSpc>
              </a:pPr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风险意识</a:t>
              </a:r>
              <a:endParaRPr lang="zh-CN" altLang="en-US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pPr algn="ctr">
                <a:lnSpc>
                  <a:spcPct val="125000"/>
                </a:lnSpc>
              </a:pPr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红线意识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pPr algn="ctr">
                <a:lnSpc>
                  <a:spcPct val="125000"/>
                </a:lnSpc>
              </a:pPr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专业素质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pPr algn="ctr">
                <a:lnSpc>
                  <a:spcPct val="125000"/>
                </a:lnSpc>
              </a:pPr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管理能力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pPr algn="ctr">
                <a:lnSpc>
                  <a:spcPct val="125000"/>
                </a:lnSpc>
              </a:pPr>
              <a:r>
                <a:rPr lang="en-US" altLang="zh-CN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…</a:t>
              </a:r>
              <a:endParaRPr lang="zh-CN" altLang="en-US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617774" y="5603546"/>
              <a:ext cx="1210588" cy="707886"/>
            </a:xfrm>
            <a:prstGeom prst="rect">
              <a:avLst/>
            </a:prstGeom>
            <a:solidFill>
              <a:srgbClr val="66FF33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维修方案</a:t>
              </a:r>
              <a:endPara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  <a:p>
              <a:r>
                <a:rPr lang="zh-CN" altLang="en-US" sz="2000" b="1" dirty="0">
                  <a:solidFill>
                    <a:srgbClr val="0304FF"/>
                  </a:solidFill>
                  <a:latin typeface="华文仿宋" panose="02010600040101010101" pitchFamily="2" charset="-122"/>
                  <a:ea typeface="华文仿宋" panose="02010600040101010101" pitchFamily="2" charset="-122"/>
                </a:rPr>
                <a:t>检查大纲</a:t>
              </a:r>
              <a:endParaRPr lang="zh-CN" altLang="en-US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endParaRPr>
            </a:p>
          </p:txBody>
        </p:sp>
      </p:grpSp>
      <p:sp>
        <p:nvSpPr>
          <p:cNvPr id="5" name="箭头: 下 4"/>
          <p:cNvSpPr/>
          <p:nvPr/>
        </p:nvSpPr>
        <p:spPr>
          <a:xfrm>
            <a:off x="8161157" y="2027239"/>
            <a:ext cx="180000" cy="6671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8" name="箭头: 右 7"/>
          <p:cNvSpPr/>
          <p:nvPr/>
        </p:nvSpPr>
        <p:spPr>
          <a:xfrm rot="5400000">
            <a:off x="2058976" y="3708072"/>
            <a:ext cx="355670" cy="1015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2" name="文本框 61"/>
          <p:cNvSpPr txBox="1"/>
          <p:nvPr/>
        </p:nvSpPr>
        <p:spPr>
          <a:xfrm>
            <a:off x="3585987" y="163034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准备</a:t>
            </a:r>
            <a:endParaRPr lang="en-US" altLang="zh-CN" sz="2000" b="1" dirty="0">
              <a:solidFill>
                <a:srgbClr val="0304FF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9" name="箭头: 下 8"/>
          <p:cNvSpPr/>
          <p:nvPr/>
        </p:nvSpPr>
        <p:spPr>
          <a:xfrm rot="3746307">
            <a:off x="2823565" y="1545679"/>
            <a:ext cx="199366" cy="147556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0" name="箭头: 右 9"/>
          <p:cNvSpPr/>
          <p:nvPr/>
        </p:nvSpPr>
        <p:spPr>
          <a:xfrm rot="1506863">
            <a:off x="4194160" y="2246530"/>
            <a:ext cx="1575979" cy="1840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2" name="箭头: 下 11"/>
          <p:cNvSpPr/>
          <p:nvPr/>
        </p:nvSpPr>
        <p:spPr>
          <a:xfrm>
            <a:off x="3844801" y="2030459"/>
            <a:ext cx="180000" cy="6147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3" name="矩形 12"/>
          <p:cNvSpPr/>
          <p:nvPr/>
        </p:nvSpPr>
        <p:spPr>
          <a:xfrm>
            <a:off x="10308555" y="1627130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放行</a:t>
            </a:r>
            <a:endParaRPr lang="zh-CN" altLang="en-US" sz="2000" b="1" dirty="0"/>
          </a:p>
        </p:txBody>
      </p:sp>
      <p:sp>
        <p:nvSpPr>
          <p:cNvPr id="63" name="箭头: 下 62"/>
          <p:cNvSpPr/>
          <p:nvPr/>
        </p:nvSpPr>
        <p:spPr>
          <a:xfrm>
            <a:off x="10552594" y="2010125"/>
            <a:ext cx="180000" cy="6671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5" name="文本框 64"/>
          <p:cNvSpPr txBox="1"/>
          <p:nvPr/>
        </p:nvSpPr>
        <p:spPr>
          <a:xfrm>
            <a:off x="1631517" y="4945569"/>
            <a:ext cx="1210588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工作单卡</a:t>
            </a:r>
            <a:endParaRPr lang="en-US" altLang="zh-CN" sz="2000" b="1" dirty="0">
              <a:solidFill>
                <a:srgbClr val="0304FF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5362240" y="3165539"/>
            <a:ext cx="697627" cy="70788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人员</a:t>
            </a:r>
            <a:endParaRPr lang="en-US" altLang="zh-CN" sz="2000" b="1" dirty="0">
              <a:solidFill>
                <a:srgbClr val="0304FF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b="1" dirty="0">
                <a:solidFill>
                  <a:srgbClr val="0304FF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…</a:t>
            </a:r>
            <a:endParaRPr lang="en-US" altLang="zh-CN" sz="2000" b="1" dirty="0">
              <a:solidFill>
                <a:srgbClr val="0304FF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8" name="箭头: 右 67"/>
          <p:cNvSpPr/>
          <p:nvPr/>
        </p:nvSpPr>
        <p:spPr>
          <a:xfrm rot="5400000">
            <a:off x="2043003" y="4737598"/>
            <a:ext cx="355670" cy="1015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矩形 27"/>
          <p:cNvSpPr/>
          <p:nvPr/>
        </p:nvSpPr>
        <p:spPr>
          <a:xfrm>
            <a:off x="368401" y="765401"/>
            <a:ext cx="2621083" cy="580159"/>
          </a:xfrm>
          <a:prstGeom prst="rect">
            <a:avLst/>
          </a:prstGeom>
          <a:solidFill>
            <a:srgbClr val="123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维修实施</a:t>
            </a:r>
            <a:endParaRPr lang="zh-CN" altLang="en-US" sz="2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981200" y="612775"/>
            <a:ext cx="8534400" cy="228600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3" name="Picture 4" descr="看一项、做一项、签一项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85" y="2235200"/>
            <a:ext cx="4485640" cy="297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81201" y="1329690"/>
            <a:ext cx="7483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九字方针“看一条，做一条，签一条”</a:t>
            </a:r>
            <a:r>
              <a:rPr lang="zh-CN" altLang="en-US" sz="1800" dirty="0"/>
              <a:t>； </a:t>
            </a:r>
            <a:endParaRPr lang="zh-CN" altLang="en-US" sz="1800" dirty="0"/>
          </a:p>
        </p:txBody>
      </p:sp>
      <p:pic>
        <p:nvPicPr>
          <p:cNvPr id="5" name="Picture 6" descr="东维修部各级领导高度重视，专门从济南抽调部分维修人员，并指派自我审核人员全程监督定检现场。C检期间，维修部领导经常深入现场，及时了解工作进度，要求大家一定要坚持安全第一的原则，严格按照工作单卡施工，严格执行各项规章制度，认真落实工具“三清点”及“九字方针”，安排好员工工作与休息的时间，不急不躁，确保检修质量，保证飞行安全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20596"/>
            <a:ext cx="44958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42976" y="722221"/>
            <a:ext cx="2621083" cy="607695"/>
          </a:xfrm>
          <a:prstGeom prst="rect">
            <a:avLst/>
          </a:prstGeom>
          <a:solidFill>
            <a:srgbClr val="123FCC"/>
          </a:solidFill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维修工作要求</a:t>
            </a:r>
            <a:endParaRPr lang="zh-CN" altLang="en-US" sz="2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scshyf\AppData\Local\Temp\WeChat Files\2c1d6081af30abc11adf2919888975b1.jp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15" y="961390"/>
            <a:ext cx="4228465" cy="176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 descr="C:\Users\scshyf\AppData\Local\Temp\WeChat Files\213f5f829c3a61e40b71c3c43bcf0fc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15" y="2816225"/>
            <a:ext cx="42291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1224281" y="1337848"/>
            <a:ext cx="4522470" cy="418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1990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年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6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月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10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日上午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7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点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20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分，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5390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航班载着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81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名乘客和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6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名机组人员起飞。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7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点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33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分，飞机爬升至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5300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米的高度时，突然驾驶室发出巨响，机长左侧的挡风玻璃脱落。机长兰开斯特受气流冲击，上半身被吸出机外，脚部被缠在控制盘上。</a:t>
            </a:r>
            <a:endParaRPr lang="zh-CN" altLang="en-US" dirty="0"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</a:endParaRPr>
          </a:p>
          <a:p>
            <a:pPr>
              <a:lnSpc>
                <a:spcPct val="150000"/>
              </a:lnSpc>
            </a:pPr>
            <a:b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</a:b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事故原因：出事前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27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小时维修人员更换风挡玻璃时找不到合适的螺丝钉，最后安装的</a:t>
            </a:r>
            <a:r>
              <a:rPr lang="en-US" altLang="zh-CN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90</a:t>
            </a:r>
            <a:r>
              <a:rPr lang="zh-CN" altLang="en-US" dirty="0"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颗螺丝钉全都过短或过细。</a:t>
            </a:r>
            <a:endParaRPr lang="zh-CN" altLang="en-US" dirty="0"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</a:endParaRPr>
          </a:p>
        </p:txBody>
      </p:sp>
      <p:sp>
        <p:nvSpPr>
          <p:cNvPr id="7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1" y="658721"/>
            <a:ext cx="2621083" cy="607695"/>
          </a:xfrm>
          <a:prstGeom prst="rect">
            <a:avLst/>
          </a:prstGeom>
          <a:solidFill>
            <a:srgbClr val="123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典型案例</a:t>
            </a:r>
            <a:r>
              <a:rPr lang="en-US" altLang="zh-CN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1</a:t>
            </a:r>
            <a:endParaRPr lang="en-US" altLang="zh-CN" sz="2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https://mmbiz.qpic.cn/mmbiz_png/pFGdsA0wibibjbQOm1nib7PKh8cF99UoSkqJslPLxhTxuGEgicPnmZxtV6FQicNut8kicXFRqs0MeRaVaWNSqlGIfH5Q/640?wx_fmt=gif&amp;tp=webp&amp;wxfrom=5&amp;wx_lazy=1&amp;wx_co=1"/>
          <p:cNvSpPr>
            <a:spLocks noChangeAspect="1" noChangeArrowheads="1"/>
          </p:cNvSpPr>
          <p:nvPr/>
        </p:nvSpPr>
        <p:spPr bwMode="auto">
          <a:xfrm>
            <a:off x="422787" y="1474839"/>
            <a:ext cx="4873000" cy="48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11" name="矩形 10" descr="https://mmbiz.qpic.cn/mmbiz_png/pFGdsA0wibibjbQOm1nib7PKh8cF99UoSkqHkg7uagasl2PTBJdy4mtFkb7mN5OslQNvTibbUia6CJicPmJNIwwCaKvA/640?wx_fmt=gif&amp;tp=webp&amp;wxfrom=5&amp;wx_lazy=1&amp;wx_co=1"/>
          <p:cNvSpPr>
            <a:spLocks noChangeAspect="1" noChangeArrowheads="1"/>
          </p:cNvSpPr>
          <p:nvPr/>
        </p:nvSpPr>
        <p:spPr bwMode="auto">
          <a:xfrm>
            <a:off x="422787" y="1474839"/>
            <a:ext cx="4873000" cy="48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CN" altLang="en-US"/>
          </a:p>
        </p:txBody>
      </p:sp>
      <p:sp>
        <p:nvSpPr>
          <p:cNvPr id="5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1" y="658721"/>
            <a:ext cx="2621083" cy="607695"/>
          </a:xfrm>
          <a:prstGeom prst="rect">
            <a:avLst/>
          </a:prstGeom>
          <a:solidFill>
            <a:srgbClr val="123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典型案例</a:t>
            </a:r>
            <a:r>
              <a:rPr lang="en-US" altLang="zh-CN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2</a:t>
            </a:r>
            <a:endParaRPr lang="en-US" altLang="zh-CN" sz="2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 descr="1123511393_15383183776381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9215" y="1375410"/>
            <a:ext cx="4812030" cy="3181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19215" y="4557395"/>
            <a:ext cx="495808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CC"/>
                </a:solidFill>
              </a:rPr>
              <a:t>2018年9月30日中共中央总书记、国家主席、中央军委主席习近平专门邀请四川航空“</a:t>
            </a:r>
            <a:r>
              <a:rPr lang="zh-CN" altLang="en-US">
                <a:solidFill>
                  <a:srgbClr val="FF0000"/>
                </a:solidFill>
              </a:rPr>
              <a:t>中国民航英雄机组</a:t>
            </a:r>
            <a:r>
              <a:rPr lang="zh-CN" altLang="en-US">
                <a:solidFill>
                  <a:srgbClr val="0000CC"/>
                </a:solidFill>
              </a:rPr>
              <a:t>”全体成员参加庆祝中华人民共和国成立69周年招待会。9月30日下午国庆招待会前，习近平在人民大会堂亲切会见他们。</a:t>
            </a:r>
            <a:endParaRPr lang="zh-CN" altLang="en-US">
              <a:solidFill>
                <a:srgbClr val="0000C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1500" y="4728845"/>
            <a:ext cx="31102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CC"/>
                </a:solidFill>
              </a:rPr>
              <a:t>2018年5月14日川航3U8633成功处理风挡玻璃破裂事件，保护了旅客生命和财产安全。</a:t>
            </a:r>
            <a:endParaRPr lang="zh-CN" altLang="en-US">
              <a:solidFill>
                <a:srgbClr val="0000CC"/>
              </a:solidFill>
            </a:endParaRPr>
          </a:p>
        </p:txBody>
      </p:sp>
      <p:pic>
        <p:nvPicPr>
          <p:cNvPr id="7" name="图片 6" descr="201805210754165047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45" y="1375410"/>
            <a:ext cx="3181985" cy="31819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图2：欧洲之翼航空一架A330-200飞机左侧发动机风扇包皮脱落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4" y="801688"/>
            <a:ext cx="5305425" cy="534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46480" y="1633855"/>
            <a:ext cx="3775075" cy="332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00CC"/>
                </a:solidFill>
              </a:rPr>
              <a:t>2013</a:t>
            </a:r>
            <a:r>
              <a:rPr lang="zh-CN" altLang="en-US" sz="2000" dirty="0">
                <a:solidFill>
                  <a:srgbClr val="0000CC"/>
                </a:solidFill>
              </a:rPr>
              <a:t>年</a:t>
            </a:r>
            <a:r>
              <a:rPr lang="en-US" altLang="zh-CN" sz="2000" dirty="0">
                <a:solidFill>
                  <a:srgbClr val="0000CC"/>
                </a:solidFill>
              </a:rPr>
              <a:t>5</a:t>
            </a:r>
            <a:r>
              <a:rPr lang="zh-CN" altLang="en-US" sz="2000" dirty="0">
                <a:solidFill>
                  <a:srgbClr val="0000CC"/>
                </a:solidFill>
              </a:rPr>
              <a:t>月</a:t>
            </a:r>
            <a:r>
              <a:rPr lang="en-US" altLang="zh-CN" sz="2000" dirty="0">
                <a:solidFill>
                  <a:srgbClr val="0000CC"/>
                </a:solidFill>
              </a:rPr>
              <a:t>24</a:t>
            </a:r>
            <a:r>
              <a:rPr lang="zh-CN" altLang="en-US" sz="2000" dirty="0">
                <a:solidFill>
                  <a:srgbClr val="0000CC"/>
                </a:solidFill>
              </a:rPr>
              <a:t>日，英国航空</a:t>
            </a:r>
            <a:r>
              <a:rPr lang="en-US" altLang="zh-CN" sz="2000" dirty="0">
                <a:solidFill>
                  <a:srgbClr val="0000CC"/>
                </a:solidFill>
              </a:rPr>
              <a:t>BA762</a:t>
            </a:r>
            <a:r>
              <a:rPr lang="zh-CN" altLang="en-US" sz="2000" dirty="0">
                <a:solidFill>
                  <a:srgbClr val="0000CC"/>
                </a:solidFill>
              </a:rPr>
              <a:t>班机（</a:t>
            </a:r>
            <a:r>
              <a:rPr lang="en-US" altLang="zh-CN" sz="2000" dirty="0">
                <a:solidFill>
                  <a:srgbClr val="0000CC"/>
                </a:solidFill>
              </a:rPr>
              <a:t>A319</a:t>
            </a:r>
            <a:r>
              <a:rPr lang="zh-CN" altLang="en-US" sz="2000" dirty="0">
                <a:solidFill>
                  <a:srgbClr val="0000CC"/>
                </a:solidFill>
              </a:rPr>
              <a:t>）在伦敦起飞后两个发动机的引擎盖均破损掉落，右发起火。</a:t>
            </a:r>
            <a:endParaRPr lang="zh-CN" altLang="en-US" sz="2000" dirty="0">
              <a:solidFill>
                <a:srgbClr val="0000CC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dirty="0">
                <a:solidFill>
                  <a:srgbClr val="0000CC"/>
                </a:solidFill>
              </a:rPr>
              <a:t>两名疲倦的机务在夜间维护时认错了飞机，导致这架飞机在两个引擎盖未锁好的情况下就起飞了。</a:t>
            </a:r>
            <a:endParaRPr lang="zh-CN" altLang="en-US" sz="2000" dirty="0">
              <a:solidFill>
                <a:srgbClr val="0000CC"/>
              </a:solidFill>
            </a:endParaRPr>
          </a:p>
        </p:txBody>
      </p:sp>
      <p:sp>
        <p:nvSpPr>
          <p:cNvPr id="4" name="文本占位符 4"/>
          <p:cNvSpPr txBox="1"/>
          <p:nvPr/>
        </p:nvSpPr>
        <p:spPr>
          <a:xfrm>
            <a:off x="0" y="107950"/>
            <a:ext cx="4394200" cy="32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" panose="05000000000000000000" pitchFamily="2" charset="2"/>
              <a:buNone/>
            </a:pPr>
            <a:r>
              <a:rPr kumimoji="1" lang="en-US" altLang="zh-CN" sz="2400" dirty="0">
                <a:solidFill>
                  <a:srgbClr val="0000CC"/>
                </a:solidFill>
                <a:latin typeface="黑体" panose="02010609060101010101" pitchFamily="49" charset="-122"/>
              </a:rPr>
              <a:t>1.1</a:t>
            </a:r>
            <a:r>
              <a:rPr kumimoji="1" lang="zh-CN" altLang="en-US" sz="2400" dirty="0">
                <a:solidFill>
                  <a:srgbClr val="0000CC"/>
                </a:solidFill>
                <a:latin typeface="黑体" panose="02010609060101010101" pitchFamily="49" charset="-122"/>
              </a:rPr>
              <a:t>民航维修管理概述</a:t>
            </a:r>
            <a:endParaRPr lang="zh-CN" altLang="en-US" sz="2400" dirty="0">
              <a:solidFill>
                <a:srgbClr val="0000CC"/>
              </a:solidFill>
              <a:latin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" y="658721"/>
            <a:ext cx="2621083" cy="607695"/>
          </a:xfrm>
          <a:prstGeom prst="rect">
            <a:avLst/>
          </a:prstGeom>
          <a:solidFill>
            <a:srgbClr val="123FCC"/>
          </a:solidFill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典型案例</a:t>
            </a:r>
            <a:r>
              <a:rPr lang="en-US" altLang="zh-CN" sz="2800" b="1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rial" panose="020B0604020202020204" pitchFamily="34" charset="0"/>
              </a:rPr>
              <a:t>3</a:t>
            </a:r>
            <a:endParaRPr lang="en-US" altLang="zh-CN" sz="2800" b="1" dirty="0">
              <a:solidFill>
                <a:schemeClr val="bg1"/>
              </a:solidFill>
              <a:latin typeface="华文仿宋" panose="02010600040101010101" pitchFamily="2" charset="-122"/>
              <a:ea typeface="华文仿宋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MH" val="20181007192538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1186</Words>
  <Application>WPS 演示</Application>
  <PresentationFormat>宽屏</PresentationFormat>
  <Paragraphs>196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黑体</vt:lpstr>
      <vt:lpstr>微软雅黑</vt:lpstr>
      <vt:lpstr>华文行楷</vt:lpstr>
      <vt:lpstr>Calibri</vt:lpstr>
      <vt:lpstr>造字工房力黑（非商用）常规体</vt:lpstr>
      <vt:lpstr>华文仿宋</vt:lpstr>
      <vt:lpstr>Arial</vt:lpstr>
      <vt:lpstr>Microsoft YaHei UI</vt:lpstr>
      <vt:lpstr>Arial Unicode MS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尚永锋</dc:creator>
  <cp:lastModifiedBy>lxf</cp:lastModifiedBy>
  <cp:revision>20</cp:revision>
  <dcterms:created xsi:type="dcterms:W3CDTF">2020-10-16T05:52:00Z</dcterms:created>
  <dcterms:modified xsi:type="dcterms:W3CDTF">2020-10-24T03:16:42Z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