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8" r:id="rId3"/>
    <p:sldId id="315" r:id="rId5"/>
    <p:sldId id="487" r:id="rId6"/>
    <p:sldId id="500" r:id="rId7"/>
    <p:sldId id="675" r:id="rId8"/>
    <p:sldId id="676" r:id="rId9"/>
    <p:sldId id="677" r:id="rId10"/>
    <p:sldId id="678" r:id="rId11"/>
    <p:sldId id="679" r:id="rId12"/>
    <p:sldId id="680" r:id="rId13"/>
    <p:sldId id="478" r:id="rId14"/>
    <p:sldId id="681" r:id="rId15"/>
    <p:sldId id="682" r:id="rId16"/>
    <p:sldId id="683" r:id="rId17"/>
    <p:sldId id="686" r:id="rId18"/>
    <p:sldId id="684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0C0"/>
    <a:srgbClr val="0000FF"/>
    <a:srgbClr val="3333CC"/>
    <a:srgbClr val="00CCFF"/>
    <a:srgbClr val="0066CC"/>
    <a:srgbClr val="0099FF"/>
    <a:srgbClr val="0066FF"/>
    <a:srgbClr val="1F4E7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9" autoAdjust="0"/>
    <p:restoredTop sz="90424" autoAdjust="0"/>
  </p:normalViewPr>
  <p:slideViewPr>
    <p:cSldViewPr snapToGrid="0">
      <p:cViewPr>
        <p:scale>
          <a:sx n="60" d="100"/>
          <a:sy n="60" d="100"/>
        </p:scale>
        <p:origin x="-1026" y="-168"/>
      </p:cViewPr>
      <p:guideLst>
        <p:guide orient="horz" pos="2773"/>
        <p:guide pos="257"/>
        <p:guide pos="4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B0B0FA-57F4-4336-BC85-E1A52F8692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3F2D21-BD29-43FF-9C93-41E822E6BB1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9E7EC5-D61C-4FD7-984B-07E436071CC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2BD773-514F-4D2C-A8BA-9BE15E3EAA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212A2C-2D32-458D-85B4-53B90FC22A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C57E7-3486-4B5A-BFD5-F044B49D3F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64549-8527-4643-8F43-79136C4294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/>
          <p:cNvPicPr>
            <a:picLocks noChangeAspect="1"/>
          </p:cNvPicPr>
          <p:nvPr userDrawn="1"/>
        </p:nvPicPr>
        <p:blipFill rotWithShape="1">
          <a:blip r:embed="rId2" cstate="print"/>
          <a:srcRect b="17971"/>
          <a:stretch>
            <a:fillRect/>
          </a:stretch>
        </p:blipFill>
        <p:spPr>
          <a:xfrm>
            <a:off x="0" y="1722438"/>
            <a:ext cx="12192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12"/>
          <p:cNvGrpSpPr>
            <a:grpSpLocks noChangeAspect="1"/>
          </p:cNvGrpSpPr>
          <p:nvPr/>
        </p:nvGrpSpPr>
        <p:grpSpPr bwMode="auto">
          <a:xfrm>
            <a:off x="947738" y="1216025"/>
            <a:ext cx="3973512" cy="866775"/>
            <a:chOff x="805634" y="1218023"/>
            <a:chExt cx="6356373" cy="1386889"/>
          </a:xfrm>
        </p:grpSpPr>
        <p:grpSp>
          <p:nvGrpSpPr>
            <p:cNvPr id="8" name="组合 13"/>
            <p:cNvGrpSpPr>
              <a:grpSpLocks noChangeAspect="1"/>
            </p:cNvGrpSpPr>
            <p:nvPr/>
          </p:nvGrpSpPr>
          <p:grpSpPr bwMode="auto">
            <a:xfrm>
              <a:off x="805634" y="1225318"/>
              <a:ext cx="1360676" cy="1379594"/>
              <a:chOff x="952919" y="2376194"/>
              <a:chExt cx="1732247" cy="1756328"/>
            </a:xfrm>
          </p:grpSpPr>
          <p:sp>
            <p:nvSpPr>
              <p:cNvPr id="11" name="等腰三角形 15"/>
              <p:cNvSpPr>
                <a:spLocks noChangeAspect="1"/>
              </p:cNvSpPr>
              <p:nvPr/>
            </p:nvSpPr>
            <p:spPr>
              <a:xfrm flipV="1">
                <a:off x="1479895" y="3398467"/>
                <a:ext cx="879372" cy="7340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2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2919" y="2376194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91133" y="1218023"/>
              <a:ext cx="4770874" cy="72000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06721" y="1931269"/>
            <a:ext cx="7997352" cy="64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0" cap="none" spc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06721" y="2882752"/>
            <a:ext cx="7997352" cy="1440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06721" y="4646218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4"/>
          </p:nvPr>
        </p:nvSpPr>
        <p:spPr>
          <a:xfrm>
            <a:off x="3806721" y="5294752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0AA-88DD-4B00-96C5-144ECE49AA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7696-5129-4F58-888F-CC0BE13ED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62AF-B21D-4C56-97B0-2654351FB7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print"/>
          <a:srcRect b="17970"/>
          <a:stretch>
            <a:fillRect/>
          </a:stretch>
        </p:blipFill>
        <p:spPr bwMode="auto">
          <a:xfrm>
            <a:off x="0" y="1722438"/>
            <a:ext cx="1219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2"/>
          <p:cNvGrpSpPr>
            <a:grpSpLocks noChangeAspect="1"/>
          </p:cNvGrpSpPr>
          <p:nvPr userDrawn="1"/>
        </p:nvGrpSpPr>
        <p:grpSpPr bwMode="auto">
          <a:xfrm>
            <a:off x="708025" y="1114425"/>
            <a:ext cx="4641850" cy="1031875"/>
            <a:chOff x="908907" y="1190892"/>
            <a:chExt cx="6476858" cy="1440000"/>
          </a:xfrm>
        </p:grpSpPr>
        <p:grpSp>
          <p:nvGrpSpPr>
            <p:cNvPr id="7" name="组合 13"/>
            <p:cNvGrpSpPr>
              <a:grpSpLocks noChangeAspect="1"/>
            </p:cNvGrpSpPr>
            <p:nvPr/>
          </p:nvGrpSpPr>
          <p:grpSpPr bwMode="auto">
            <a:xfrm>
              <a:off x="908907" y="1190892"/>
              <a:ext cx="1360676" cy="1440000"/>
              <a:chOff x="1084394" y="2332368"/>
              <a:chExt cx="1732247" cy="1833232"/>
            </a:xfrm>
          </p:grpSpPr>
          <p:sp>
            <p:nvSpPr>
              <p:cNvPr id="10" name="等腰三角形 15"/>
              <p:cNvSpPr/>
              <p:nvPr/>
            </p:nvSpPr>
            <p:spPr>
              <a:xfrm flipV="1">
                <a:off x="1524307" y="3251804"/>
                <a:ext cx="1060302" cy="9137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1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4394" y="2332368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14892" y="1192633"/>
              <a:ext cx="4770873" cy="720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7"/>
          <p:cNvPicPr>
            <a:picLocks noChangeAspect="1"/>
          </p:cNvPicPr>
          <p:nvPr userDrawn="1"/>
        </p:nvPicPr>
        <p:blipFill>
          <a:blip r:embed="rId5" cstate="print"/>
          <a:srcRect l="1929" t="33606" r="2158" b="24493"/>
          <a:stretch>
            <a:fillRect/>
          </a:stretch>
        </p:blipFill>
        <p:spPr bwMode="auto">
          <a:xfrm rot="21000000">
            <a:off x="1587500" y="2671763"/>
            <a:ext cx="1931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8"/>
          <p:cNvCxnSpPr/>
          <p:nvPr userDrawn="1"/>
        </p:nvCxnSpPr>
        <p:spPr>
          <a:xfrm>
            <a:off x="3813175" y="258445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3648" y="1965237"/>
            <a:ext cx="7997352" cy="100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3648" y="2983362"/>
            <a:ext cx="7997352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13648" y="4253487"/>
            <a:ext cx="7997352" cy="126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50BB-C08F-4DAC-A481-49CDDD2036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5875" y="-4445"/>
            <a:ext cx="12207875" cy="758825"/>
          </a:xfrm>
          <a:prstGeom prst="rect">
            <a:avLst/>
          </a:prstGeom>
          <a:gradFill flip="none" rotWithShape="1">
            <a:gsLst>
              <a:gs pos="100000">
                <a:srgbClr val="E8E8E8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519113" y="727075"/>
            <a:ext cx="11672887" cy="71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27075"/>
            <a:ext cx="48736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4525" y="109538"/>
            <a:ext cx="13874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6678613"/>
            <a:ext cx="11087100" cy="179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136313" y="6678613"/>
            <a:ext cx="1055687" cy="179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11304588" y="6635750"/>
            <a:ext cx="7175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fld id="{F5101A60-0577-4372-B16F-D921A6A0B548}" type="slidenum"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6" descr="图片5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204788"/>
            <a:ext cx="3260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336" y="211801"/>
            <a:ext cx="7010854" cy="4524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sz="2600" b="0" spc="300">
                <a:gradFill>
                  <a:gsLst>
                    <a:gs pos="100000">
                      <a:srgbClr val="760000"/>
                    </a:gs>
                    <a:gs pos="0">
                      <a:srgbClr val="FF0000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327630" y="900245"/>
            <a:ext cx="7010854" cy="4801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lang="zh-CN" altLang="en-US" sz="28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A42B-BF92-4786-B764-528BC23486C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6F-76EE-461A-B6E6-6AF219A65A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189-CF6D-4488-A149-ADE7014854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B66-4169-409C-8AE2-084FFFEC7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5046-1612-4115-94DC-AE22DF2126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7E32-B8ED-4342-AD54-47EA466CDB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967-69A6-4D37-9656-9656CA17F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D8CC-90A0-4163-B576-88BA3375C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022350"/>
            <a:ext cx="10515600" cy="518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162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53575" y="63579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DA2F16-025F-44DA-973C-A8C1B1F159B8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6858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jpeg"/><Relationship Id="rId3" Type="http://schemas.openxmlformats.org/officeDocument/2006/relationships/tags" Target="../tags/tag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676265" y="3492500"/>
            <a:ext cx="4328795" cy="1938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任课老师：付尧明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办公地点：航空工程学院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A301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办公电话：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0838-5182200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图片 16"/>
          <p:cNvPicPr>
            <a:picLocks noChangeAspect="1"/>
          </p:cNvPicPr>
          <p:nvPr/>
        </p:nvPicPr>
        <p:blipFill>
          <a:blip r:embed="rId1" cstate="print"/>
          <a:srcRect l="1929" t="33606" r="2158" b="24493"/>
          <a:stretch>
            <a:fillRect/>
          </a:stretch>
        </p:blipFill>
        <p:spPr bwMode="auto">
          <a:xfrm rot="-600000">
            <a:off x="77788" y="3811588"/>
            <a:ext cx="3770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676265" y="2271395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《维修管理》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9070" y="4768850"/>
            <a:ext cx="16402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2020</a:t>
            </a:r>
            <a:r>
              <a:rPr lang="zh-CN" altLang="en-US" sz="2400">
                <a:solidFill>
                  <a:schemeClr val="bg1"/>
                </a:solidFill>
              </a:rPr>
              <a:t>年</a:t>
            </a:r>
            <a:r>
              <a:rPr lang="en-US" altLang="zh-CN" sz="2400">
                <a:solidFill>
                  <a:schemeClr val="bg1"/>
                </a:solidFill>
              </a:rPr>
              <a:t>9</a:t>
            </a:r>
            <a:r>
              <a:rPr lang="zh-CN" altLang="en-US" sz="2400">
                <a:solidFill>
                  <a:schemeClr val="bg1"/>
                </a:solidFill>
              </a:rPr>
              <a:t>月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pic>
        <p:nvPicPr>
          <p:cNvPr id="35844" name="Picture 2" descr="C:\Users\DELL\Desktop\QQ图片202003020812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3757295"/>
            <a:ext cx="4331970" cy="287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3" descr="C:\Users\DELL\Desktop\QQ图片20200302081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" y="1395095"/>
            <a:ext cx="433133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41655" y="843915"/>
            <a:ext cx="452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疫情期间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蹭网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上网课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3670" y="1108710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个人要珍惜学习条件，努力学习</a:t>
            </a:r>
            <a:endParaRPr lang="zh-CN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 descr="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670" y="1847850"/>
            <a:ext cx="6807835" cy="38296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9645" y="5840095"/>
            <a:ext cx="72618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实施精准扶贫，精准脱贫，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</a:rPr>
              <a:t>2020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年全国实现全面脱贫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4040188"/>
            <a:ext cx="12192001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871538"/>
            <a:ext cx="12192000" cy="324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3795" name="组合 1"/>
          <p:cNvGrpSpPr/>
          <p:nvPr/>
        </p:nvGrpSpPr>
        <p:grpSpPr bwMode="auto">
          <a:xfrm>
            <a:off x="3324225" y="2592387"/>
            <a:ext cx="6673828" cy="829945"/>
            <a:chOff x="4051300" y="2890523"/>
            <a:chExt cx="6674272" cy="830680"/>
          </a:xfrm>
        </p:grpSpPr>
        <p:sp>
          <p:nvSpPr>
            <p:cNvPr id="33797" name="文本框 3"/>
            <p:cNvSpPr txBox="1">
              <a:spLocks noChangeArrowheads="1"/>
            </p:cNvSpPr>
            <p:nvPr/>
          </p:nvSpPr>
          <p:spPr bwMode="auto">
            <a:xfrm>
              <a:off x="5055915" y="2890523"/>
              <a:ext cx="5669657" cy="83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中国民航的发展概况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051300" y="2973146"/>
              <a:ext cx="685846" cy="686407"/>
            </a:xfrm>
            <a:prstGeom prst="roundRect">
              <a:avLst>
                <a:gd name="adj" fmla="val 878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4108450"/>
            <a:ext cx="12192000" cy="25622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811530" y="607060"/>
            <a:ext cx="5345430" cy="5811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中国民航运输飞机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3818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架，定期航线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5521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条，其中国内航线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4568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条（含港澳台航线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111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条），国际航线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953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条（含与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一带一路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合作国家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520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国际航线）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（数据截止</a:t>
            </a:r>
            <a:r>
              <a:rPr lang="en-US" altLang="zh-CN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年底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全国运输航空持续安全飞行</a:t>
            </a:r>
            <a:r>
              <a:rPr lang="en-US" altLang="zh-CN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年零</a:t>
            </a:r>
            <a:r>
              <a:rPr lang="en-US" altLang="zh-CN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个月，</a:t>
            </a:r>
            <a:r>
              <a:rPr lang="en-US" altLang="zh-CN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8669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万小时，并连续18年确保了空防安全（数据截止</a:t>
            </a:r>
            <a:r>
              <a:rPr lang="en-US" altLang="zh-CN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2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1540" y="3696970"/>
            <a:ext cx="4295140" cy="2761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05" y="892810"/>
            <a:ext cx="4295775" cy="2696210"/>
          </a:xfrm>
          <a:prstGeom prst="rect">
            <a:avLst/>
          </a:prstGeom>
        </p:spPr>
      </p:pic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en-US" altLang="zh-CN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中国民航的发展概况</a:t>
            </a:r>
            <a:endParaRPr lang="zh-CN" altLang="en-US" sz="3200" b="1" dirty="0">
              <a:solidFill>
                <a:srgbClr val="0070C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979930" y="3169920"/>
            <a:ext cx="8232140" cy="1245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89835" y="3617595"/>
            <a:ext cx="351790" cy="35115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62785" y="2494280"/>
            <a:ext cx="17627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olidFill>
                  <a:srgbClr val="0070C0"/>
                </a:solidFill>
              </a:rPr>
              <a:t>建国之前</a:t>
            </a:r>
            <a:endParaRPr lang="zh-CN" altLang="en-US" sz="2800">
              <a:solidFill>
                <a:srgbClr val="0070C0"/>
              </a:solidFill>
            </a:endParaRPr>
          </a:p>
          <a:p>
            <a:pPr algn="l"/>
            <a:r>
              <a:rPr lang="zh-CN" altLang="en-US" sz="2000">
                <a:solidFill>
                  <a:srgbClr val="0070C0"/>
                </a:solidFill>
                <a:sym typeface="+mn-ea"/>
              </a:rPr>
              <a:t>（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1949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之前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）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89095" y="3616960"/>
            <a:ext cx="351790" cy="35115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25545" y="2494280"/>
            <a:ext cx="2242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0070C0"/>
                </a:solidFill>
              </a:rPr>
              <a:t>行业初建</a:t>
            </a:r>
            <a:endParaRPr lang="zh-CN" altLang="en-US" sz="2800">
              <a:solidFill>
                <a:srgbClr val="0070C0"/>
              </a:solidFill>
            </a:endParaRPr>
          </a:p>
          <a:p>
            <a:pPr algn="l"/>
            <a:r>
              <a:rPr lang="zh-CN" altLang="en-US" sz="2000">
                <a:solidFill>
                  <a:srgbClr val="0070C0"/>
                </a:solidFill>
              </a:rPr>
              <a:t>（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1949-1954</a:t>
            </a:r>
            <a:r>
              <a:rPr lang="zh-CN" altLang="en-US" sz="2000">
                <a:solidFill>
                  <a:srgbClr val="0070C0"/>
                </a:solidFill>
              </a:rPr>
              <a:t>）</a:t>
            </a:r>
            <a:endParaRPr lang="en-US" altLang="zh-CN" sz="2000">
              <a:solidFill>
                <a:srgbClr val="0070C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31890" y="3616960"/>
            <a:ext cx="351790" cy="35115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12435" y="2494280"/>
            <a:ext cx="2242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0070C0"/>
                </a:solidFill>
              </a:rPr>
              <a:t>行业发展</a:t>
            </a:r>
            <a:r>
              <a:rPr lang="zh-CN" altLang="en-US" sz="2000">
                <a:solidFill>
                  <a:srgbClr val="0070C0"/>
                </a:solidFill>
              </a:rPr>
              <a:t>（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1955-1985</a:t>
            </a:r>
            <a:r>
              <a:rPr lang="zh-CN" altLang="en-US" sz="2000">
                <a:solidFill>
                  <a:srgbClr val="0070C0"/>
                </a:solidFill>
              </a:rPr>
              <a:t>）</a:t>
            </a:r>
            <a:endParaRPr lang="en-US" altLang="zh-CN" sz="200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0580" y="2494280"/>
            <a:ext cx="2242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0070C0"/>
                </a:solidFill>
              </a:rPr>
              <a:t>与国际接轨</a:t>
            </a:r>
            <a:r>
              <a:rPr lang="zh-CN" altLang="en-US" sz="2000">
                <a:solidFill>
                  <a:srgbClr val="0070C0"/>
                </a:solidFill>
              </a:rPr>
              <a:t>（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1986-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新世纪</a:t>
            </a:r>
            <a:r>
              <a:rPr lang="zh-CN" altLang="en-US" sz="2000">
                <a:solidFill>
                  <a:srgbClr val="0070C0"/>
                </a:solidFill>
              </a:rPr>
              <a:t>）</a:t>
            </a:r>
            <a:endParaRPr lang="en-US" altLang="zh-CN" sz="2000">
              <a:solidFill>
                <a:srgbClr val="0070C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31150" y="3616960"/>
            <a:ext cx="351790" cy="35115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082530" y="3324225"/>
            <a:ext cx="2242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solidFill>
                  <a:srgbClr val="0070C0"/>
                </a:solidFill>
              </a:rPr>
              <a:t>行业发展进入了新时代</a:t>
            </a:r>
            <a:endParaRPr lang="zh-CN" sz="2000">
              <a:solidFill>
                <a:srgbClr val="0070C0"/>
              </a:solidFill>
            </a:endParaRPr>
          </a:p>
        </p:txBody>
      </p:sp>
      <p:pic>
        <p:nvPicPr>
          <p:cNvPr id="34819" name="图片 27651" descr="image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4277360"/>
            <a:ext cx="2235200" cy="1391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0" name="文本占位符 30723" descr="伊尔-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140" y="4277360"/>
            <a:ext cx="2572385" cy="1379220"/>
          </a:xfrm>
        </p:spPr>
      </p:pic>
      <p:pic>
        <p:nvPicPr>
          <p:cNvPr id="44041" name="图片 44042" descr="1261102598084_1261102598084_r"/>
          <p:cNvPicPr>
            <a:picLocks noChangeAspect="1"/>
          </p:cNvPicPr>
          <p:nvPr/>
        </p:nvPicPr>
        <p:blipFill>
          <a:blip r:embed="rId3"/>
          <a:srcRect b="18823"/>
          <a:stretch>
            <a:fillRect/>
          </a:stretch>
        </p:blipFill>
        <p:spPr>
          <a:xfrm>
            <a:off x="3725545" y="4277360"/>
            <a:ext cx="2797810" cy="1362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en-US" altLang="zh-CN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中国民航的发展概况</a:t>
            </a:r>
            <a:endParaRPr lang="zh-CN" altLang="en-US" sz="3200" b="1" dirty="0">
              <a:solidFill>
                <a:srgbClr val="0070C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en-US" altLang="zh-CN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中国民航的发展概况</a:t>
            </a:r>
            <a:endParaRPr lang="zh-CN" altLang="en-US" sz="3200" b="1" dirty="0">
              <a:solidFill>
                <a:srgbClr val="0070C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2715" y="3971290"/>
            <a:ext cx="4164965" cy="2599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430" y="2818765"/>
            <a:ext cx="2936875" cy="1995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30" y="927100"/>
            <a:ext cx="2888615" cy="1750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055" y="983615"/>
            <a:ext cx="4058285" cy="27057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430" y="4955540"/>
            <a:ext cx="2888615" cy="16148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27395" y="182054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ARJ21</a:t>
            </a:r>
            <a:r>
              <a:rPr lang="zh-CN" altLang="en-US">
                <a:solidFill>
                  <a:srgbClr val="0070C0"/>
                </a:solidFill>
              </a:rPr>
              <a:t>已投入航线运行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47690" y="5448300"/>
            <a:ext cx="3014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>
                <a:solidFill>
                  <a:srgbClr val="0070C0"/>
                </a:solidFill>
              </a:rPr>
              <a:t>C919</a:t>
            </a:r>
            <a:r>
              <a:rPr lang="zh-CN" altLang="en-US">
                <a:solidFill>
                  <a:srgbClr val="0070C0"/>
                </a:solidFill>
              </a:rPr>
              <a:t>正在开展适航取证工作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01030" y="2737485"/>
            <a:ext cx="29083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大飞机梦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是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中国梦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的重要组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成部分。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0510" y="1971040"/>
            <a:ext cx="718185" cy="3476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中国研制出具有完全自主知识产权的大型商用飞机。</a:t>
            </a:r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56275" y="4264660"/>
            <a:ext cx="28530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00CC"/>
                </a:solidFill>
              </a:rPr>
              <a:t>“</a:t>
            </a:r>
            <a:r>
              <a:rPr lang="zh-CN" altLang="en-US">
                <a:solidFill>
                  <a:srgbClr val="0000CC"/>
                </a:solidFill>
              </a:rPr>
              <a:t>实践反复告诉我们，关键核心技术是要不来、买不来、讨不来的。</a:t>
            </a:r>
            <a:r>
              <a:rPr lang="en-US" altLang="zh-CN">
                <a:solidFill>
                  <a:srgbClr val="0000CC"/>
                </a:solidFill>
              </a:rPr>
              <a:t>”</a:t>
            </a:r>
            <a:r>
              <a:rPr lang="zh-CN" altLang="en-US">
                <a:solidFill>
                  <a:srgbClr val="0000CC"/>
                </a:solidFill>
              </a:rPr>
              <a:t>（习近平）</a:t>
            </a:r>
            <a:endParaRPr lang="zh-CN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" grpId="0"/>
      <p:bldP spid="2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6300" y="1136650"/>
            <a:ext cx="44196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本节小结</a:t>
            </a:r>
            <a:endParaRPr lang="zh-CN" altLang="en-US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1427480" y="2893060"/>
            <a:ext cx="2803525" cy="156337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02410" y="2887980"/>
            <a:ext cx="28822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明确课程教学内容、目标和学习方法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3" name="剪去单角的矩形 12"/>
          <p:cNvSpPr/>
          <p:nvPr/>
        </p:nvSpPr>
        <p:spPr>
          <a:xfrm>
            <a:off x="4785995" y="2887980"/>
            <a:ext cx="2803525" cy="156337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85995" y="2893060"/>
            <a:ext cx="28822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了解行业发展现状、培养职业情怀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5" name="剪去单角的矩形 14"/>
          <p:cNvSpPr/>
          <p:nvPr/>
        </p:nvSpPr>
        <p:spPr>
          <a:xfrm>
            <a:off x="8082280" y="2839720"/>
            <a:ext cx="2803525" cy="156337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042910" y="3131820"/>
            <a:ext cx="2882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增强科技创新意识和信心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0145" y="828040"/>
            <a:ext cx="4222115" cy="59080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425575" y="3168650"/>
            <a:ext cx="47548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600">
                <a:solidFill>
                  <a:srgbClr val="0070C0"/>
                </a:solidFill>
              </a:rPr>
              <a:t>同学们努力学习为早日</a:t>
            </a:r>
            <a:endParaRPr lang="zh-CN" altLang="en-US" sz="3600">
              <a:solidFill>
                <a:srgbClr val="0070C0"/>
              </a:solidFill>
            </a:endParaRPr>
          </a:p>
          <a:p>
            <a:pPr algn="ctr"/>
            <a:r>
              <a:rPr lang="zh-CN" altLang="en-US" sz="3600">
                <a:solidFill>
                  <a:srgbClr val="0070C0"/>
                </a:solidFill>
              </a:rPr>
              <a:t>实现</a:t>
            </a:r>
            <a:r>
              <a:rPr lang="en-US" altLang="zh-CN" sz="3600">
                <a:solidFill>
                  <a:srgbClr val="0070C0"/>
                </a:solidFill>
              </a:rPr>
              <a:t>“</a:t>
            </a:r>
            <a:r>
              <a:rPr lang="zh-CN" altLang="en-US" sz="3600">
                <a:solidFill>
                  <a:srgbClr val="0070C0"/>
                </a:solidFill>
              </a:rPr>
              <a:t>大飞机梦</a:t>
            </a:r>
            <a:r>
              <a:rPr lang="en-US" altLang="zh-CN" sz="3600">
                <a:solidFill>
                  <a:srgbClr val="0070C0"/>
                </a:solidFill>
              </a:rPr>
              <a:t>”</a:t>
            </a:r>
            <a:r>
              <a:rPr lang="zh-CN" altLang="en-US" sz="3600">
                <a:solidFill>
                  <a:srgbClr val="0070C0"/>
                </a:solidFill>
              </a:rPr>
              <a:t>，</a:t>
            </a:r>
            <a:endParaRPr lang="zh-CN" altLang="en-US" sz="3600">
              <a:solidFill>
                <a:srgbClr val="0070C0"/>
              </a:solidFill>
            </a:endParaRPr>
          </a:p>
          <a:p>
            <a:pPr algn="ctr"/>
            <a:r>
              <a:rPr lang="en-US" altLang="zh-CN" sz="3600">
                <a:solidFill>
                  <a:srgbClr val="0070C0"/>
                </a:solidFill>
              </a:rPr>
              <a:t>“</a:t>
            </a:r>
            <a:r>
              <a:rPr lang="zh-CN" altLang="en-US" sz="3600">
                <a:solidFill>
                  <a:srgbClr val="0070C0"/>
                </a:solidFill>
              </a:rPr>
              <a:t>中国梦</a:t>
            </a:r>
            <a:r>
              <a:rPr lang="en-US" altLang="zh-CN" sz="3600">
                <a:solidFill>
                  <a:srgbClr val="0070C0"/>
                </a:solidFill>
              </a:rPr>
              <a:t>”</a:t>
            </a:r>
            <a:r>
              <a:rPr lang="zh-CN" altLang="en-US" sz="3600">
                <a:solidFill>
                  <a:srgbClr val="0070C0"/>
                </a:solidFill>
              </a:rPr>
              <a:t>建功立业！</a:t>
            </a:r>
            <a:endParaRPr lang="zh-CN" altLang="en-US" sz="3600">
              <a:solidFill>
                <a:srgbClr val="0070C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345" y="1479550"/>
            <a:ext cx="66560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习近平：</a:t>
            </a:r>
            <a:r>
              <a:rPr lang="en-US" altLang="zh-CN" sz="3600">
                <a:solidFill>
                  <a:srgbClr val="FF0000"/>
                </a:solidFill>
              </a:rPr>
              <a:t>“</a:t>
            </a:r>
            <a:r>
              <a:rPr lang="zh-CN" altLang="en-US" sz="3600">
                <a:solidFill>
                  <a:srgbClr val="FF0000"/>
                </a:solidFill>
              </a:rPr>
              <a:t>创新之道，唯在得人。得人之要，必广其途以储之。</a:t>
            </a:r>
            <a:r>
              <a:rPr lang="en-US" altLang="zh-CN" sz="3600">
                <a:solidFill>
                  <a:srgbClr val="FF0000"/>
                </a:solidFill>
              </a:rPr>
              <a:t>”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6"/>
          <p:cNvSpPr txBox="1">
            <a:spLocks noChangeArrowheads="1"/>
          </p:cNvSpPr>
          <p:nvPr/>
        </p:nvSpPr>
        <p:spPr bwMode="auto">
          <a:xfrm>
            <a:off x="4859680" y="591568"/>
            <a:ext cx="242824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0070C0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</a:rPr>
              <a:t>主要内容 </a:t>
            </a:r>
            <a:endParaRPr lang="en-US" altLang="zh-CN" sz="4400" b="1" dirty="0">
              <a:solidFill>
                <a:srgbClr val="0070C0"/>
              </a:solidFill>
              <a:latin typeface="造字工房力黑（非商用）常规体"/>
              <a:ea typeface="造字工房力黑（非商用）常规体"/>
              <a:cs typeface="造字工房力黑（非商用）常规体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722563" y="1854485"/>
            <a:ext cx="7566025" cy="628650"/>
            <a:chOff x="2724953" y="2349805"/>
            <a:chExt cx="7565055" cy="628650"/>
          </a:xfrm>
        </p:grpSpPr>
        <p:sp>
          <p:nvSpPr>
            <p:cNvPr id="5" name="矩形: 圆角 9"/>
            <p:cNvSpPr/>
            <p:nvPr/>
          </p:nvSpPr>
          <p:spPr>
            <a:xfrm>
              <a:off x="2724953" y="2349805"/>
              <a:ext cx="7565055" cy="6286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3879895" y="2387131"/>
              <a:ext cx="2582214" cy="553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 </a:t>
              </a:r>
              <a:r>
                <a:rPr lang="zh-CN" altLang="en-US" sz="30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、课程概况</a:t>
              </a:r>
              <a:endParaRPr lang="zh-CN" altLang="en-US" sz="3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17"/>
            <p:cNvGrpSpPr/>
            <p:nvPr/>
          </p:nvGrpSpPr>
          <p:grpSpPr bwMode="auto">
            <a:xfrm>
              <a:off x="3182827" y="2594627"/>
              <a:ext cx="411163" cy="363252"/>
              <a:chOff x="6473456" y="2227742"/>
              <a:chExt cx="411163" cy="363252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3456" y="2384541"/>
                <a:ext cx="411163" cy="128053"/>
              </a:xfrm>
              <a:custGeom>
                <a:avLst/>
                <a:gdLst>
                  <a:gd name="T0" fmla="*/ 366620 w 3000"/>
                  <a:gd name="T1" fmla="*/ 823 h 933"/>
                  <a:gd name="T2" fmla="*/ 358945 w 3000"/>
                  <a:gd name="T3" fmla="*/ 4529 h 933"/>
                  <a:gd name="T4" fmla="*/ 358945 w 3000"/>
                  <a:gd name="T5" fmla="*/ 17156 h 933"/>
                  <a:gd name="T6" fmla="*/ 371554 w 3000"/>
                  <a:gd name="T7" fmla="*/ 23332 h 933"/>
                  <a:gd name="T8" fmla="*/ 209145 w 3000"/>
                  <a:gd name="T9" fmla="*/ 103897 h 933"/>
                  <a:gd name="T10" fmla="*/ 202977 w 3000"/>
                  <a:gd name="T11" fmla="*/ 103897 h 933"/>
                  <a:gd name="T12" fmla="*/ 40020 w 3000"/>
                  <a:gd name="T13" fmla="*/ 23744 h 933"/>
                  <a:gd name="T14" fmla="*/ 52766 w 3000"/>
                  <a:gd name="T15" fmla="*/ 17568 h 933"/>
                  <a:gd name="T16" fmla="*/ 52766 w 3000"/>
                  <a:gd name="T17" fmla="*/ 4941 h 933"/>
                  <a:gd name="T18" fmla="*/ 44954 w 3000"/>
                  <a:gd name="T19" fmla="*/ 1235 h 933"/>
                  <a:gd name="T20" fmla="*/ 38786 w 3000"/>
                  <a:gd name="T21" fmla="*/ 1235 h 933"/>
                  <a:gd name="T22" fmla="*/ 5345 w 3000"/>
                  <a:gd name="T23" fmla="*/ 17568 h 933"/>
                  <a:gd name="T24" fmla="*/ 5345 w 3000"/>
                  <a:gd name="T25" fmla="*/ 30332 h 933"/>
                  <a:gd name="T26" fmla="*/ 202566 w 3000"/>
                  <a:gd name="T27" fmla="*/ 127230 h 933"/>
                  <a:gd name="T28" fmla="*/ 208734 w 3000"/>
                  <a:gd name="T29" fmla="*/ 127230 h 933"/>
                  <a:gd name="T30" fmla="*/ 405818 w 3000"/>
                  <a:gd name="T31" fmla="*/ 29920 h 933"/>
                  <a:gd name="T32" fmla="*/ 405818 w 3000"/>
                  <a:gd name="T33" fmla="*/ 17156 h 933"/>
                  <a:gd name="T34" fmla="*/ 372377 w 3000"/>
                  <a:gd name="T35" fmla="*/ 823 h 933"/>
                  <a:gd name="T36" fmla="*/ 366620 w 3000"/>
                  <a:gd name="T37" fmla="*/ 823 h 933"/>
                  <a:gd name="T38" fmla="*/ 366620 w 3000"/>
                  <a:gd name="T39" fmla="*/ 823 h 933"/>
                  <a:gd name="T40" fmla="*/ 366620 w 3000"/>
                  <a:gd name="T41" fmla="*/ 823 h 9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00"/>
                  <a:gd name="T64" fmla="*/ 0 h 933"/>
                  <a:gd name="T65" fmla="*/ 3000 w 3000"/>
                  <a:gd name="T66" fmla="*/ 933 h 9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00" h="933">
                    <a:moveTo>
                      <a:pt x="2675" y="6"/>
                    </a:moveTo>
                    <a:cubicBezTo>
                      <a:pt x="2619" y="33"/>
                      <a:pt x="2619" y="33"/>
                      <a:pt x="2619" y="33"/>
                    </a:cubicBezTo>
                    <a:cubicBezTo>
                      <a:pt x="2580" y="51"/>
                      <a:pt x="2580" y="108"/>
                      <a:pt x="2619" y="125"/>
                    </a:cubicBezTo>
                    <a:cubicBezTo>
                      <a:pt x="2711" y="170"/>
                      <a:pt x="2711" y="170"/>
                      <a:pt x="2711" y="170"/>
                    </a:cubicBezTo>
                    <a:cubicBezTo>
                      <a:pt x="1526" y="757"/>
                      <a:pt x="1526" y="757"/>
                      <a:pt x="1526" y="757"/>
                    </a:cubicBezTo>
                    <a:cubicBezTo>
                      <a:pt x="1511" y="763"/>
                      <a:pt x="1496" y="763"/>
                      <a:pt x="1481" y="757"/>
                    </a:cubicBezTo>
                    <a:cubicBezTo>
                      <a:pt x="292" y="173"/>
                      <a:pt x="292" y="173"/>
                      <a:pt x="292" y="173"/>
                    </a:cubicBezTo>
                    <a:cubicBezTo>
                      <a:pt x="385" y="128"/>
                      <a:pt x="385" y="128"/>
                      <a:pt x="385" y="128"/>
                    </a:cubicBezTo>
                    <a:cubicBezTo>
                      <a:pt x="423" y="111"/>
                      <a:pt x="423" y="54"/>
                      <a:pt x="385" y="36"/>
                    </a:cubicBezTo>
                    <a:cubicBezTo>
                      <a:pt x="328" y="9"/>
                      <a:pt x="328" y="9"/>
                      <a:pt x="328" y="9"/>
                    </a:cubicBezTo>
                    <a:cubicBezTo>
                      <a:pt x="313" y="3"/>
                      <a:pt x="298" y="3"/>
                      <a:pt x="283" y="9"/>
                    </a:cubicBezTo>
                    <a:cubicBezTo>
                      <a:pt x="39" y="128"/>
                      <a:pt x="39" y="128"/>
                      <a:pt x="39" y="128"/>
                    </a:cubicBezTo>
                    <a:cubicBezTo>
                      <a:pt x="0" y="146"/>
                      <a:pt x="0" y="203"/>
                      <a:pt x="39" y="221"/>
                    </a:cubicBezTo>
                    <a:cubicBezTo>
                      <a:pt x="1478" y="927"/>
                      <a:pt x="1478" y="927"/>
                      <a:pt x="1478" y="927"/>
                    </a:cubicBezTo>
                    <a:cubicBezTo>
                      <a:pt x="1493" y="933"/>
                      <a:pt x="1508" y="933"/>
                      <a:pt x="1523" y="927"/>
                    </a:cubicBezTo>
                    <a:cubicBezTo>
                      <a:pt x="2961" y="218"/>
                      <a:pt x="2961" y="218"/>
                      <a:pt x="2961" y="218"/>
                    </a:cubicBezTo>
                    <a:cubicBezTo>
                      <a:pt x="3000" y="200"/>
                      <a:pt x="3000" y="143"/>
                      <a:pt x="2961" y="125"/>
                    </a:cubicBezTo>
                    <a:cubicBezTo>
                      <a:pt x="2717" y="6"/>
                      <a:pt x="2717" y="6"/>
                      <a:pt x="2717" y="6"/>
                    </a:cubicBezTo>
                    <a:cubicBezTo>
                      <a:pt x="2705" y="0"/>
                      <a:pt x="2687" y="0"/>
                      <a:pt x="2675" y="6"/>
                    </a:cubicBezTo>
                    <a:close/>
                    <a:moveTo>
                      <a:pt x="2675" y="6"/>
                    </a:moveTo>
                    <a:cubicBezTo>
                      <a:pt x="2675" y="6"/>
                      <a:pt x="2675" y="6"/>
                      <a:pt x="2675" y="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6473456" y="2227742"/>
                <a:ext cx="411163" cy="363252"/>
              </a:xfrm>
              <a:custGeom>
                <a:avLst/>
                <a:gdLst>
                  <a:gd name="T0" fmla="*/ 401432 w 3000"/>
                  <a:gd name="T1" fmla="*/ 95076 h 2663"/>
                  <a:gd name="T2" fmla="*/ 209830 w 3000"/>
                  <a:gd name="T3" fmla="*/ 1091 h 2663"/>
                  <a:gd name="T4" fmla="*/ 201333 w 3000"/>
                  <a:gd name="T5" fmla="*/ 1091 h 2663"/>
                  <a:gd name="T6" fmla="*/ 10279 w 3000"/>
                  <a:gd name="T7" fmla="*/ 95076 h 2663"/>
                  <a:gd name="T8" fmla="*/ 10279 w 3000"/>
                  <a:gd name="T9" fmla="*/ 112127 h 2663"/>
                  <a:gd name="T10" fmla="*/ 201744 w 3000"/>
                  <a:gd name="T11" fmla="*/ 205565 h 2663"/>
                  <a:gd name="T12" fmla="*/ 210241 w 3000"/>
                  <a:gd name="T13" fmla="*/ 205565 h 2663"/>
                  <a:gd name="T14" fmla="*/ 401843 w 3000"/>
                  <a:gd name="T15" fmla="*/ 111717 h 2663"/>
                  <a:gd name="T16" fmla="*/ 401432 w 3000"/>
                  <a:gd name="T17" fmla="*/ 95076 h 2663"/>
                  <a:gd name="T18" fmla="*/ 205856 w 3000"/>
                  <a:gd name="T19" fmla="*/ 184422 h 2663"/>
                  <a:gd name="T20" fmla="*/ 40020 w 3000"/>
                  <a:gd name="T21" fmla="*/ 103124 h 2663"/>
                  <a:gd name="T22" fmla="*/ 205856 w 3000"/>
                  <a:gd name="T23" fmla="*/ 21825 h 2663"/>
                  <a:gd name="T24" fmla="*/ 371554 w 3000"/>
                  <a:gd name="T25" fmla="*/ 103124 h 2663"/>
                  <a:gd name="T26" fmla="*/ 205856 w 3000"/>
                  <a:gd name="T27" fmla="*/ 184422 h 2663"/>
                  <a:gd name="T28" fmla="*/ 366620 w 3000"/>
                  <a:gd name="T29" fmla="*/ 236803 h 2663"/>
                  <a:gd name="T30" fmla="*/ 358945 w 3000"/>
                  <a:gd name="T31" fmla="*/ 240486 h 2663"/>
                  <a:gd name="T32" fmla="*/ 358945 w 3000"/>
                  <a:gd name="T33" fmla="*/ 253035 h 2663"/>
                  <a:gd name="T34" fmla="*/ 371554 w 3000"/>
                  <a:gd name="T35" fmla="*/ 259173 h 2663"/>
                  <a:gd name="T36" fmla="*/ 209145 w 3000"/>
                  <a:gd name="T37" fmla="*/ 339244 h 2663"/>
                  <a:gd name="T38" fmla="*/ 202977 w 3000"/>
                  <a:gd name="T39" fmla="*/ 339244 h 2663"/>
                  <a:gd name="T40" fmla="*/ 40020 w 3000"/>
                  <a:gd name="T41" fmla="*/ 259583 h 2663"/>
                  <a:gd name="T42" fmla="*/ 52766 w 3000"/>
                  <a:gd name="T43" fmla="*/ 253444 h 2663"/>
                  <a:gd name="T44" fmla="*/ 52766 w 3000"/>
                  <a:gd name="T45" fmla="*/ 240895 h 2663"/>
                  <a:gd name="T46" fmla="*/ 44954 w 3000"/>
                  <a:gd name="T47" fmla="*/ 237212 h 2663"/>
                  <a:gd name="T48" fmla="*/ 38786 w 3000"/>
                  <a:gd name="T49" fmla="*/ 237212 h 2663"/>
                  <a:gd name="T50" fmla="*/ 5345 w 3000"/>
                  <a:gd name="T51" fmla="*/ 253444 h 2663"/>
                  <a:gd name="T52" fmla="*/ 5345 w 3000"/>
                  <a:gd name="T53" fmla="*/ 266130 h 2663"/>
                  <a:gd name="T54" fmla="*/ 202566 w 3000"/>
                  <a:gd name="T55" fmla="*/ 362434 h 2663"/>
                  <a:gd name="T56" fmla="*/ 208734 w 3000"/>
                  <a:gd name="T57" fmla="*/ 362434 h 2663"/>
                  <a:gd name="T58" fmla="*/ 405818 w 3000"/>
                  <a:gd name="T59" fmla="*/ 265721 h 2663"/>
                  <a:gd name="T60" fmla="*/ 405818 w 3000"/>
                  <a:gd name="T61" fmla="*/ 253035 h 2663"/>
                  <a:gd name="T62" fmla="*/ 372377 w 3000"/>
                  <a:gd name="T63" fmla="*/ 236803 h 2663"/>
                  <a:gd name="T64" fmla="*/ 366620 w 3000"/>
                  <a:gd name="T65" fmla="*/ 236803 h 2663"/>
                  <a:gd name="T66" fmla="*/ 366620 w 3000"/>
                  <a:gd name="T67" fmla="*/ 236803 h 2663"/>
                  <a:gd name="T68" fmla="*/ 366620 w 3000"/>
                  <a:gd name="T69" fmla="*/ 236803 h 26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00"/>
                  <a:gd name="T106" fmla="*/ 0 h 2663"/>
                  <a:gd name="T107" fmla="*/ 3000 w 3000"/>
                  <a:gd name="T108" fmla="*/ 2663 h 26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00" h="2663">
                    <a:moveTo>
                      <a:pt x="2929" y="697"/>
                    </a:moveTo>
                    <a:cubicBezTo>
                      <a:pt x="1531" y="8"/>
                      <a:pt x="1531" y="8"/>
                      <a:pt x="1531" y="8"/>
                    </a:cubicBezTo>
                    <a:cubicBezTo>
                      <a:pt x="1514" y="0"/>
                      <a:pt x="1490" y="0"/>
                      <a:pt x="1469" y="8"/>
                    </a:cubicBezTo>
                    <a:cubicBezTo>
                      <a:pt x="75" y="697"/>
                      <a:pt x="75" y="697"/>
                      <a:pt x="75" y="697"/>
                    </a:cubicBezTo>
                    <a:cubicBezTo>
                      <a:pt x="24" y="723"/>
                      <a:pt x="24" y="795"/>
                      <a:pt x="75" y="822"/>
                    </a:cubicBezTo>
                    <a:cubicBezTo>
                      <a:pt x="1472" y="1507"/>
                      <a:pt x="1472" y="1507"/>
                      <a:pt x="1472" y="1507"/>
                    </a:cubicBezTo>
                    <a:cubicBezTo>
                      <a:pt x="1490" y="1516"/>
                      <a:pt x="1514" y="1516"/>
                      <a:pt x="1534" y="1507"/>
                    </a:cubicBezTo>
                    <a:cubicBezTo>
                      <a:pt x="2932" y="819"/>
                      <a:pt x="2932" y="819"/>
                      <a:pt x="2932" y="819"/>
                    </a:cubicBezTo>
                    <a:cubicBezTo>
                      <a:pt x="2982" y="795"/>
                      <a:pt x="2982" y="720"/>
                      <a:pt x="2929" y="697"/>
                    </a:cubicBezTo>
                    <a:close/>
                    <a:moveTo>
                      <a:pt x="1502" y="1352"/>
                    </a:moveTo>
                    <a:cubicBezTo>
                      <a:pt x="292" y="756"/>
                      <a:pt x="292" y="756"/>
                      <a:pt x="292" y="756"/>
                    </a:cubicBezTo>
                    <a:cubicBezTo>
                      <a:pt x="1502" y="160"/>
                      <a:pt x="1502" y="160"/>
                      <a:pt x="1502" y="160"/>
                    </a:cubicBezTo>
                    <a:cubicBezTo>
                      <a:pt x="2711" y="756"/>
                      <a:pt x="2711" y="756"/>
                      <a:pt x="2711" y="756"/>
                    </a:cubicBezTo>
                    <a:lnTo>
                      <a:pt x="1502" y="1352"/>
                    </a:lnTo>
                    <a:close/>
                    <a:moveTo>
                      <a:pt x="2675" y="1736"/>
                    </a:moveTo>
                    <a:cubicBezTo>
                      <a:pt x="2619" y="1763"/>
                      <a:pt x="2619" y="1763"/>
                      <a:pt x="2619" y="1763"/>
                    </a:cubicBezTo>
                    <a:cubicBezTo>
                      <a:pt x="2580" y="1781"/>
                      <a:pt x="2580" y="1838"/>
                      <a:pt x="2619" y="1855"/>
                    </a:cubicBezTo>
                    <a:cubicBezTo>
                      <a:pt x="2711" y="1900"/>
                      <a:pt x="2711" y="1900"/>
                      <a:pt x="2711" y="1900"/>
                    </a:cubicBezTo>
                    <a:cubicBezTo>
                      <a:pt x="1526" y="2487"/>
                      <a:pt x="1526" y="2487"/>
                      <a:pt x="1526" y="2487"/>
                    </a:cubicBezTo>
                    <a:cubicBezTo>
                      <a:pt x="1511" y="2493"/>
                      <a:pt x="1496" y="2493"/>
                      <a:pt x="1481" y="2487"/>
                    </a:cubicBezTo>
                    <a:cubicBezTo>
                      <a:pt x="292" y="1903"/>
                      <a:pt x="292" y="1903"/>
                      <a:pt x="292" y="1903"/>
                    </a:cubicBezTo>
                    <a:cubicBezTo>
                      <a:pt x="385" y="1858"/>
                      <a:pt x="385" y="1858"/>
                      <a:pt x="385" y="1858"/>
                    </a:cubicBezTo>
                    <a:cubicBezTo>
                      <a:pt x="423" y="1841"/>
                      <a:pt x="423" y="1784"/>
                      <a:pt x="385" y="1766"/>
                    </a:cubicBezTo>
                    <a:cubicBezTo>
                      <a:pt x="328" y="1739"/>
                      <a:pt x="328" y="1739"/>
                      <a:pt x="328" y="1739"/>
                    </a:cubicBezTo>
                    <a:cubicBezTo>
                      <a:pt x="313" y="1733"/>
                      <a:pt x="298" y="1733"/>
                      <a:pt x="283" y="1739"/>
                    </a:cubicBezTo>
                    <a:cubicBezTo>
                      <a:pt x="39" y="1858"/>
                      <a:pt x="39" y="1858"/>
                      <a:pt x="39" y="1858"/>
                    </a:cubicBezTo>
                    <a:cubicBezTo>
                      <a:pt x="0" y="1876"/>
                      <a:pt x="0" y="1933"/>
                      <a:pt x="39" y="1951"/>
                    </a:cubicBezTo>
                    <a:cubicBezTo>
                      <a:pt x="1478" y="2657"/>
                      <a:pt x="1478" y="2657"/>
                      <a:pt x="1478" y="2657"/>
                    </a:cubicBezTo>
                    <a:cubicBezTo>
                      <a:pt x="1493" y="2663"/>
                      <a:pt x="1508" y="2663"/>
                      <a:pt x="1523" y="2657"/>
                    </a:cubicBezTo>
                    <a:cubicBezTo>
                      <a:pt x="2961" y="1948"/>
                      <a:pt x="2961" y="1948"/>
                      <a:pt x="2961" y="1948"/>
                    </a:cubicBezTo>
                    <a:cubicBezTo>
                      <a:pt x="3000" y="1930"/>
                      <a:pt x="3000" y="1873"/>
                      <a:pt x="2961" y="1855"/>
                    </a:cubicBezTo>
                    <a:cubicBezTo>
                      <a:pt x="2717" y="1736"/>
                      <a:pt x="2717" y="1736"/>
                      <a:pt x="2717" y="1736"/>
                    </a:cubicBezTo>
                    <a:cubicBezTo>
                      <a:pt x="2705" y="1730"/>
                      <a:pt x="2687" y="1730"/>
                      <a:pt x="2675" y="1736"/>
                    </a:cubicBezTo>
                    <a:close/>
                    <a:moveTo>
                      <a:pt x="2675" y="1736"/>
                    </a:moveTo>
                    <a:cubicBezTo>
                      <a:pt x="2675" y="1736"/>
                      <a:pt x="2675" y="1736"/>
                      <a:pt x="2675" y="173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941818" y="1967744"/>
            <a:ext cx="358290" cy="361542"/>
            <a:chOff x="-2" y="14"/>
            <a:chExt cx="7492" cy="7560"/>
          </a:xfrm>
          <a:solidFill>
            <a:srgbClr val="1F4E79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871" y="1264"/>
              <a:ext cx="5619" cy="6310"/>
            </a:xfrm>
            <a:custGeom>
              <a:avLst/>
              <a:gdLst>
                <a:gd name="T0" fmla="*/ 1989 w 2106"/>
                <a:gd name="T1" fmla="*/ 2364 h 2364"/>
                <a:gd name="T2" fmla="*/ 117 w 2106"/>
                <a:gd name="T3" fmla="*/ 2364 h 2364"/>
                <a:gd name="T4" fmla="*/ 0 w 2106"/>
                <a:gd name="T5" fmla="*/ 2247 h 2364"/>
                <a:gd name="T6" fmla="*/ 0 w 2106"/>
                <a:gd name="T7" fmla="*/ 1825 h 2364"/>
                <a:gd name="T8" fmla="*/ 117 w 2106"/>
                <a:gd name="T9" fmla="*/ 1708 h 2364"/>
                <a:gd name="T10" fmla="*/ 234 w 2106"/>
                <a:gd name="T11" fmla="*/ 1825 h 2364"/>
                <a:gd name="T12" fmla="*/ 234 w 2106"/>
                <a:gd name="T13" fmla="*/ 2130 h 2364"/>
                <a:gd name="T14" fmla="*/ 1872 w 2106"/>
                <a:gd name="T15" fmla="*/ 2130 h 2364"/>
                <a:gd name="T16" fmla="*/ 1872 w 2106"/>
                <a:gd name="T17" fmla="*/ 234 h 2364"/>
                <a:gd name="T18" fmla="*/ 1334 w 2106"/>
                <a:gd name="T19" fmla="*/ 234 h 2364"/>
                <a:gd name="T20" fmla="*/ 1217 w 2106"/>
                <a:gd name="T21" fmla="*/ 117 h 2364"/>
                <a:gd name="T22" fmla="*/ 1334 w 2106"/>
                <a:gd name="T23" fmla="*/ 0 h 2364"/>
                <a:gd name="T24" fmla="*/ 1989 w 2106"/>
                <a:gd name="T25" fmla="*/ 0 h 2364"/>
                <a:gd name="T26" fmla="*/ 2106 w 2106"/>
                <a:gd name="T27" fmla="*/ 117 h 2364"/>
                <a:gd name="T28" fmla="*/ 2106 w 2106"/>
                <a:gd name="T29" fmla="*/ 2223 h 2364"/>
                <a:gd name="T30" fmla="*/ 1989 w 2106"/>
                <a:gd name="T31" fmla="*/ 2364 h 2364"/>
                <a:gd name="T32" fmla="*/ 1989 w 2106"/>
                <a:gd name="T33" fmla="*/ 2364 h 2364"/>
                <a:gd name="T34" fmla="*/ 1989 w 2106"/>
                <a:gd name="T35" fmla="*/ 2364 h 2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6" h="2364">
                  <a:moveTo>
                    <a:pt x="1989" y="2364"/>
                  </a:moveTo>
                  <a:cubicBezTo>
                    <a:pt x="117" y="2364"/>
                    <a:pt x="117" y="2364"/>
                    <a:pt x="117" y="2364"/>
                  </a:cubicBezTo>
                  <a:cubicBezTo>
                    <a:pt x="47" y="2364"/>
                    <a:pt x="0" y="2317"/>
                    <a:pt x="0" y="2247"/>
                  </a:cubicBezTo>
                  <a:cubicBezTo>
                    <a:pt x="0" y="1825"/>
                    <a:pt x="0" y="1825"/>
                    <a:pt x="0" y="1825"/>
                  </a:cubicBezTo>
                  <a:cubicBezTo>
                    <a:pt x="0" y="1755"/>
                    <a:pt x="47" y="1708"/>
                    <a:pt x="117" y="1708"/>
                  </a:cubicBezTo>
                  <a:cubicBezTo>
                    <a:pt x="187" y="1708"/>
                    <a:pt x="234" y="1755"/>
                    <a:pt x="234" y="1825"/>
                  </a:cubicBezTo>
                  <a:cubicBezTo>
                    <a:pt x="234" y="2130"/>
                    <a:pt x="234" y="2130"/>
                    <a:pt x="234" y="2130"/>
                  </a:cubicBezTo>
                  <a:cubicBezTo>
                    <a:pt x="1872" y="2130"/>
                    <a:pt x="1872" y="2130"/>
                    <a:pt x="1872" y="2130"/>
                  </a:cubicBezTo>
                  <a:cubicBezTo>
                    <a:pt x="1872" y="234"/>
                    <a:pt x="1872" y="234"/>
                    <a:pt x="1872" y="234"/>
                  </a:cubicBezTo>
                  <a:cubicBezTo>
                    <a:pt x="1334" y="234"/>
                    <a:pt x="1334" y="234"/>
                    <a:pt x="1334" y="234"/>
                  </a:cubicBezTo>
                  <a:cubicBezTo>
                    <a:pt x="1264" y="234"/>
                    <a:pt x="1217" y="187"/>
                    <a:pt x="1217" y="117"/>
                  </a:cubicBezTo>
                  <a:cubicBezTo>
                    <a:pt x="1217" y="47"/>
                    <a:pt x="1264" y="0"/>
                    <a:pt x="1334" y="0"/>
                  </a:cubicBezTo>
                  <a:cubicBezTo>
                    <a:pt x="1989" y="0"/>
                    <a:pt x="1989" y="0"/>
                    <a:pt x="1989" y="0"/>
                  </a:cubicBezTo>
                  <a:cubicBezTo>
                    <a:pt x="2059" y="0"/>
                    <a:pt x="2106" y="70"/>
                    <a:pt x="2106" y="117"/>
                  </a:cubicBezTo>
                  <a:cubicBezTo>
                    <a:pt x="2106" y="2223"/>
                    <a:pt x="2106" y="2223"/>
                    <a:pt x="2106" y="2223"/>
                  </a:cubicBezTo>
                  <a:cubicBezTo>
                    <a:pt x="2106" y="2293"/>
                    <a:pt x="2059" y="2364"/>
                    <a:pt x="1989" y="2364"/>
                  </a:cubicBezTo>
                  <a:close/>
                  <a:moveTo>
                    <a:pt x="1989" y="2364"/>
                  </a:moveTo>
                  <a:cubicBezTo>
                    <a:pt x="1989" y="2364"/>
                    <a:pt x="1989" y="2364"/>
                    <a:pt x="1989" y="23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-2" y="14"/>
              <a:ext cx="5619" cy="6247"/>
            </a:xfrm>
            <a:custGeom>
              <a:avLst/>
              <a:gdLst>
                <a:gd name="T0" fmla="*/ 514 w 2106"/>
                <a:gd name="T1" fmla="*/ 468 h 2340"/>
                <a:gd name="T2" fmla="*/ 514 w 2106"/>
                <a:gd name="T3" fmla="*/ 140 h 2340"/>
                <a:gd name="T4" fmla="*/ 631 w 2106"/>
                <a:gd name="T5" fmla="*/ 0 h 2340"/>
                <a:gd name="T6" fmla="*/ 749 w 2106"/>
                <a:gd name="T7" fmla="*/ 117 h 2340"/>
                <a:gd name="T8" fmla="*/ 749 w 2106"/>
                <a:gd name="T9" fmla="*/ 468 h 2340"/>
                <a:gd name="T10" fmla="*/ 631 w 2106"/>
                <a:gd name="T11" fmla="*/ 585 h 2340"/>
                <a:gd name="T12" fmla="*/ 514 w 2106"/>
                <a:gd name="T13" fmla="*/ 468 h 2340"/>
                <a:gd name="T14" fmla="*/ 1451 w 2106"/>
                <a:gd name="T15" fmla="*/ 585 h 2340"/>
                <a:gd name="T16" fmla="*/ 1568 w 2106"/>
                <a:gd name="T17" fmla="*/ 468 h 2340"/>
                <a:gd name="T18" fmla="*/ 1568 w 2106"/>
                <a:gd name="T19" fmla="*/ 140 h 2340"/>
                <a:gd name="T20" fmla="*/ 1451 w 2106"/>
                <a:gd name="T21" fmla="*/ 0 h 2340"/>
                <a:gd name="T22" fmla="*/ 1310 w 2106"/>
                <a:gd name="T23" fmla="*/ 140 h 2340"/>
                <a:gd name="T24" fmla="*/ 1310 w 2106"/>
                <a:gd name="T25" fmla="*/ 468 h 2340"/>
                <a:gd name="T26" fmla="*/ 1451 w 2106"/>
                <a:gd name="T27" fmla="*/ 585 h 2340"/>
                <a:gd name="T28" fmla="*/ 608 w 2106"/>
                <a:gd name="T29" fmla="*/ 1029 h 2340"/>
                <a:gd name="T30" fmla="*/ 1497 w 2106"/>
                <a:gd name="T31" fmla="*/ 1029 h 2340"/>
                <a:gd name="T32" fmla="*/ 1591 w 2106"/>
                <a:gd name="T33" fmla="*/ 936 h 2340"/>
                <a:gd name="T34" fmla="*/ 1497 w 2106"/>
                <a:gd name="T35" fmla="*/ 842 h 2340"/>
                <a:gd name="T36" fmla="*/ 608 w 2106"/>
                <a:gd name="T37" fmla="*/ 842 h 2340"/>
                <a:gd name="T38" fmla="*/ 491 w 2106"/>
                <a:gd name="T39" fmla="*/ 936 h 2340"/>
                <a:gd name="T40" fmla="*/ 608 w 2106"/>
                <a:gd name="T41" fmla="*/ 1029 h 2340"/>
                <a:gd name="T42" fmla="*/ 1989 w 2106"/>
                <a:gd name="T43" fmla="*/ 187 h 2340"/>
                <a:gd name="T44" fmla="*/ 1778 w 2106"/>
                <a:gd name="T45" fmla="*/ 187 h 2340"/>
                <a:gd name="T46" fmla="*/ 1685 w 2106"/>
                <a:gd name="T47" fmla="*/ 304 h 2340"/>
                <a:gd name="T48" fmla="*/ 1778 w 2106"/>
                <a:gd name="T49" fmla="*/ 397 h 2340"/>
                <a:gd name="T50" fmla="*/ 1895 w 2106"/>
                <a:gd name="T51" fmla="*/ 397 h 2340"/>
                <a:gd name="T52" fmla="*/ 1895 w 2106"/>
                <a:gd name="T53" fmla="*/ 2153 h 2340"/>
                <a:gd name="T54" fmla="*/ 187 w 2106"/>
                <a:gd name="T55" fmla="*/ 2153 h 2340"/>
                <a:gd name="T56" fmla="*/ 187 w 2106"/>
                <a:gd name="T57" fmla="*/ 397 h 2340"/>
                <a:gd name="T58" fmla="*/ 304 w 2106"/>
                <a:gd name="T59" fmla="*/ 397 h 2340"/>
                <a:gd name="T60" fmla="*/ 397 w 2106"/>
                <a:gd name="T61" fmla="*/ 304 h 2340"/>
                <a:gd name="T62" fmla="*/ 304 w 2106"/>
                <a:gd name="T63" fmla="*/ 187 h 2340"/>
                <a:gd name="T64" fmla="*/ 93 w 2106"/>
                <a:gd name="T65" fmla="*/ 187 h 2340"/>
                <a:gd name="T66" fmla="*/ 0 w 2106"/>
                <a:gd name="T67" fmla="*/ 304 h 2340"/>
                <a:gd name="T68" fmla="*/ 0 w 2106"/>
                <a:gd name="T69" fmla="*/ 2247 h 2340"/>
                <a:gd name="T70" fmla="*/ 93 w 2106"/>
                <a:gd name="T71" fmla="*/ 2340 h 2340"/>
                <a:gd name="T72" fmla="*/ 1989 w 2106"/>
                <a:gd name="T73" fmla="*/ 2340 h 2340"/>
                <a:gd name="T74" fmla="*/ 2106 w 2106"/>
                <a:gd name="T75" fmla="*/ 2247 h 2340"/>
                <a:gd name="T76" fmla="*/ 2106 w 2106"/>
                <a:gd name="T77" fmla="*/ 304 h 2340"/>
                <a:gd name="T78" fmla="*/ 1989 w 2106"/>
                <a:gd name="T79" fmla="*/ 187 h 2340"/>
                <a:gd name="T80" fmla="*/ 959 w 2106"/>
                <a:gd name="T81" fmla="*/ 397 h 2340"/>
                <a:gd name="T82" fmla="*/ 1123 w 2106"/>
                <a:gd name="T83" fmla="*/ 397 h 2340"/>
                <a:gd name="T84" fmla="*/ 1217 w 2106"/>
                <a:gd name="T85" fmla="*/ 304 h 2340"/>
                <a:gd name="T86" fmla="*/ 1123 w 2106"/>
                <a:gd name="T87" fmla="*/ 187 h 2340"/>
                <a:gd name="T88" fmla="*/ 959 w 2106"/>
                <a:gd name="T89" fmla="*/ 187 h 2340"/>
                <a:gd name="T90" fmla="*/ 866 w 2106"/>
                <a:gd name="T91" fmla="*/ 304 h 2340"/>
                <a:gd name="T92" fmla="*/ 959 w 2106"/>
                <a:gd name="T93" fmla="*/ 397 h 2340"/>
                <a:gd name="T94" fmla="*/ 608 w 2106"/>
                <a:gd name="T95" fmla="*/ 1498 h 2340"/>
                <a:gd name="T96" fmla="*/ 1497 w 2106"/>
                <a:gd name="T97" fmla="*/ 1498 h 2340"/>
                <a:gd name="T98" fmla="*/ 1591 w 2106"/>
                <a:gd name="T99" fmla="*/ 1404 h 2340"/>
                <a:gd name="T100" fmla="*/ 1497 w 2106"/>
                <a:gd name="T101" fmla="*/ 1287 h 2340"/>
                <a:gd name="T102" fmla="*/ 608 w 2106"/>
                <a:gd name="T103" fmla="*/ 1287 h 2340"/>
                <a:gd name="T104" fmla="*/ 491 w 2106"/>
                <a:gd name="T105" fmla="*/ 1404 h 2340"/>
                <a:gd name="T106" fmla="*/ 608 w 2106"/>
                <a:gd name="T107" fmla="*/ 1498 h 2340"/>
                <a:gd name="T108" fmla="*/ 608 w 2106"/>
                <a:gd name="T109" fmla="*/ 1498 h 2340"/>
                <a:gd name="T110" fmla="*/ 608 w 2106"/>
                <a:gd name="T111" fmla="*/ 1498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6" h="2340">
                  <a:moveTo>
                    <a:pt x="514" y="468"/>
                  </a:moveTo>
                  <a:cubicBezTo>
                    <a:pt x="514" y="140"/>
                    <a:pt x="514" y="140"/>
                    <a:pt x="514" y="140"/>
                  </a:cubicBezTo>
                  <a:cubicBezTo>
                    <a:pt x="514" y="70"/>
                    <a:pt x="561" y="0"/>
                    <a:pt x="631" y="0"/>
                  </a:cubicBezTo>
                  <a:cubicBezTo>
                    <a:pt x="702" y="0"/>
                    <a:pt x="749" y="46"/>
                    <a:pt x="749" y="117"/>
                  </a:cubicBezTo>
                  <a:cubicBezTo>
                    <a:pt x="749" y="468"/>
                    <a:pt x="749" y="468"/>
                    <a:pt x="749" y="468"/>
                  </a:cubicBezTo>
                  <a:cubicBezTo>
                    <a:pt x="749" y="538"/>
                    <a:pt x="702" y="585"/>
                    <a:pt x="631" y="585"/>
                  </a:cubicBezTo>
                  <a:cubicBezTo>
                    <a:pt x="561" y="585"/>
                    <a:pt x="514" y="538"/>
                    <a:pt x="514" y="468"/>
                  </a:cubicBezTo>
                  <a:close/>
                  <a:moveTo>
                    <a:pt x="1451" y="585"/>
                  </a:moveTo>
                  <a:cubicBezTo>
                    <a:pt x="1521" y="585"/>
                    <a:pt x="1568" y="538"/>
                    <a:pt x="1568" y="468"/>
                  </a:cubicBezTo>
                  <a:cubicBezTo>
                    <a:pt x="1568" y="140"/>
                    <a:pt x="1568" y="140"/>
                    <a:pt x="1568" y="140"/>
                  </a:cubicBezTo>
                  <a:cubicBezTo>
                    <a:pt x="1568" y="70"/>
                    <a:pt x="1521" y="0"/>
                    <a:pt x="1451" y="0"/>
                  </a:cubicBezTo>
                  <a:cubicBezTo>
                    <a:pt x="1380" y="0"/>
                    <a:pt x="1310" y="70"/>
                    <a:pt x="1310" y="140"/>
                  </a:cubicBezTo>
                  <a:cubicBezTo>
                    <a:pt x="1310" y="468"/>
                    <a:pt x="1310" y="468"/>
                    <a:pt x="1310" y="468"/>
                  </a:cubicBezTo>
                  <a:cubicBezTo>
                    <a:pt x="1310" y="538"/>
                    <a:pt x="1380" y="585"/>
                    <a:pt x="1451" y="585"/>
                  </a:cubicBezTo>
                  <a:close/>
                  <a:moveTo>
                    <a:pt x="608" y="1029"/>
                  </a:moveTo>
                  <a:cubicBezTo>
                    <a:pt x="1497" y="1029"/>
                    <a:pt x="1497" y="1029"/>
                    <a:pt x="1497" y="1029"/>
                  </a:cubicBezTo>
                  <a:cubicBezTo>
                    <a:pt x="1544" y="1029"/>
                    <a:pt x="1591" y="983"/>
                    <a:pt x="1591" y="936"/>
                  </a:cubicBezTo>
                  <a:cubicBezTo>
                    <a:pt x="1591" y="889"/>
                    <a:pt x="1544" y="842"/>
                    <a:pt x="1497" y="842"/>
                  </a:cubicBezTo>
                  <a:cubicBezTo>
                    <a:pt x="608" y="842"/>
                    <a:pt x="608" y="842"/>
                    <a:pt x="608" y="842"/>
                  </a:cubicBezTo>
                  <a:cubicBezTo>
                    <a:pt x="538" y="842"/>
                    <a:pt x="491" y="889"/>
                    <a:pt x="491" y="936"/>
                  </a:cubicBezTo>
                  <a:cubicBezTo>
                    <a:pt x="491" y="983"/>
                    <a:pt x="538" y="1029"/>
                    <a:pt x="608" y="1029"/>
                  </a:cubicBezTo>
                  <a:close/>
                  <a:moveTo>
                    <a:pt x="1989" y="187"/>
                  </a:moveTo>
                  <a:cubicBezTo>
                    <a:pt x="1778" y="187"/>
                    <a:pt x="1778" y="187"/>
                    <a:pt x="1778" y="187"/>
                  </a:cubicBezTo>
                  <a:cubicBezTo>
                    <a:pt x="1732" y="187"/>
                    <a:pt x="1685" y="234"/>
                    <a:pt x="1685" y="304"/>
                  </a:cubicBezTo>
                  <a:cubicBezTo>
                    <a:pt x="1685" y="374"/>
                    <a:pt x="1732" y="397"/>
                    <a:pt x="1778" y="397"/>
                  </a:cubicBezTo>
                  <a:cubicBezTo>
                    <a:pt x="1895" y="397"/>
                    <a:pt x="1895" y="397"/>
                    <a:pt x="1895" y="397"/>
                  </a:cubicBezTo>
                  <a:cubicBezTo>
                    <a:pt x="1895" y="2153"/>
                    <a:pt x="1895" y="2153"/>
                    <a:pt x="1895" y="2153"/>
                  </a:cubicBezTo>
                  <a:cubicBezTo>
                    <a:pt x="187" y="2153"/>
                    <a:pt x="187" y="2153"/>
                    <a:pt x="187" y="2153"/>
                  </a:cubicBezTo>
                  <a:cubicBezTo>
                    <a:pt x="187" y="397"/>
                    <a:pt x="187" y="397"/>
                    <a:pt x="187" y="397"/>
                  </a:cubicBezTo>
                  <a:cubicBezTo>
                    <a:pt x="304" y="397"/>
                    <a:pt x="304" y="397"/>
                    <a:pt x="304" y="397"/>
                  </a:cubicBezTo>
                  <a:cubicBezTo>
                    <a:pt x="351" y="397"/>
                    <a:pt x="397" y="351"/>
                    <a:pt x="397" y="304"/>
                  </a:cubicBezTo>
                  <a:cubicBezTo>
                    <a:pt x="397" y="257"/>
                    <a:pt x="351" y="187"/>
                    <a:pt x="304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46" y="187"/>
                    <a:pt x="0" y="257"/>
                    <a:pt x="0" y="304"/>
                  </a:cubicBezTo>
                  <a:cubicBezTo>
                    <a:pt x="0" y="2247"/>
                    <a:pt x="0" y="2247"/>
                    <a:pt x="0" y="2247"/>
                  </a:cubicBezTo>
                  <a:cubicBezTo>
                    <a:pt x="0" y="2293"/>
                    <a:pt x="46" y="2340"/>
                    <a:pt x="93" y="2340"/>
                  </a:cubicBezTo>
                  <a:cubicBezTo>
                    <a:pt x="1989" y="2340"/>
                    <a:pt x="1989" y="2340"/>
                    <a:pt x="1989" y="2340"/>
                  </a:cubicBezTo>
                  <a:cubicBezTo>
                    <a:pt x="2059" y="2340"/>
                    <a:pt x="2106" y="2293"/>
                    <a:pt x="2106" y="2247"/>
                  </a:cubicBezTo>
                  <a:cubicBezTo>
                    <a:pt x="2106" y="304"/>
                    <a:pt x="2106" y="304"/>
                    <a:pt x="2106" y="304"/>
                  </a:cubicBezTo>
                  <a:cubicBezTo>
                    <a:pt x="2106" y="257"/>
                    <a:pt x="2059" y="187"/>
                    <a:pt x="1989" y="187"/>
                  </a:cubicBezTo>
                  <a:close/>
                  <a:moveTo>
                    <a:pt x="959" y="397"/>
                  </a:moveTo>
                  <a:cubicBezTo>
                    <a:pt x="1123" y="397"/>
                    <a:pt x="1123" y="397"/>
                    <a:pt x="1123" y="397"/>
                  </a:cubicBezTo>
                  <a:cubicBezTo>
                    <a:pt x="1170" y="397"/>
                    <a:pt x="1217" y="351"/>
                    <a:pt x="1217" y="304"/>
                  </a:cubicBezTo>
                  <a:cubicBezTo>
                    <a:pt x="1217" y="257"/>
                    <a:pt x="1170" y="187"/>
                    <a:pt x="1123" y="187"/>
                  </a:cubicBezTo>
                  <a:cubicBezTo>
                    <a:pt x="959" y="187"/>
                    <a:pt x="959" y="187"/>
                    <a:pt x="959" y="187"/>
                  </a:cubicBezTo>
                  <a:cubicBezTo>
                    <a:pt x="912" y="187"/>
                    <a:pt x="866" y="234"/>
                    <a:pt x="866" y="304"/>
                  </a:cubicBezTo>
                  <a:cubicBezTo>
                    <a:pt x="866" y="374"/>
                    <a:pt x="912" y="397"/>
                    <a:pt x="959" y="397"/>
                  </a:cubicBezTo>
                  <a:close/>
                  <a:moveTo>
                    <a:pt x="608" y="1498"/>
                  </a:moveTo>
                  <a:cubicBezTo>
                    <a:pt x="1497" y="1498"/>
                    <a:pt x="1497" y="1498"/>
                    <a:pt x="1497" y="1498"/>
                  </a:cubicBezTo>
                  <a:cubicBezTo>
                    <a:pt x="1544" y="1498"/>
                    <a:pt x="1591" y="1451"/>
                    <a:pt x="1591" y="1404"/>
                  </a:cubicBezTo>
                  <a:cubicBezTo>
                    <a:pt x="1591" y="1357"/>
                    <a:pt x="1544" y="1287"/>
                    <a:pt x="1497" y="1287"/>
                  </a:cubicBezTo>
                  <a:cubicBezTo>
                    <a:pt x="608" y="1287"/>
                    <a:pt x="608" y="1287"/>
                    <a:pt x="608" y="1287"/>
                  </a:cubicBezTo>
                  <a:cubicBezTo>
                    <a:pt x="538" y="1287"/>
                    <a:pt x="491" y="1334"/>
                    <a:pt x="491" y="1404"/>
                  </a:cubicBezTo>
                  <a:cubicBezTo>
                    <a:pt x="491" y="1474"/>
                    <a:pt x="538" y="1498"/>
                    <a:pt x="608" y="1498"/>
                  </a:cubicBezTo>
                  <a:close/>
                  <a:moveTo>
                    <a:pt x="608" y="1498"/>
                  </a:moveTo>
                  <a:cubicBezTo>
                    <a:pt x="608" y="1498"/>
                    <a:pt x="608" y="1498"/>
                    <a:pt x="608" y="14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30843" y="2890908"/>
            <a:ext cx="7566025" cy="628650"/>
            <a:chOff x="2730843" y="2681048"/>
            <a:chExt cx="7566025" cy="628650"/>
          </a:xfrm>
        </p:grpSpPr>
        <p:sp>
          <p:nvSpPr>
            <p:cNvPr id="12" name="矩形: 圆角 11"/>
            <p:cNvSpPr/>
            <p:nvPr/>
          </p:nvSpPr>
          <p:spPr bwMode="auto">
            <a:xfrm>
              <a:off x="2730843" y="2681048"/>
              <a:ext cx="7566025" cy="62865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9463" name="文本框 15"/>
            <p:cNvSpPr txBox="1">
              <a:spLocks noChangeArrowheads="1"/>
            </p:cNvSpPr>
            <p:nvPr/>
          </p:nvSpPr>
          <p:spPr bwMode="auto">
            <a:xfrm>
              <a:off x="3885933" y="2718374"/>
              <a:ext cx="4106545" cy="553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3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 中国民航发展概况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 flipH="1">
              <a:off x="2981595" y="2815770"/>
              <a:ext cx="357644" cy="318617"/>
            </a:xfrm>
            <a:custGeom>
              <a:avLst/>
              <a:gdLst>
                <a:gd name="T0" fmla="*/ 1871 w 3686"/>
                <a:gd name="T1" fmla="*/ 2562 h 3282"/>
                <a:gd name="T2" fmla="*/ 37 w 3686"/>
                <a:gd name="T3" fmla="*/ 1692 h 3282"/>
                <a:gd name="T4" fmla="*/ 37 w 3686"/>
                <a:gd name="T5" fmla="*/ 1578 h 3282"/>
                <a:gd name="T6" fmla="*/ 394 w 3686"/>
                <a:gd name="T7" fmla="*/ 1431 h 3282"/>
                <a:gd name="T8" fmla="*/ 500 w 3686"/>
                <a:gd name="T9" fmla="*/ 1521 h 3282"/>
                <a:gd name="T10" fmla="*/ 350 w 3686"/>
                <a:gd name="T11" fmla="*/ 1633 h 3282"/>
                <a:gd name="T12" fmla="*/ 1875 w 3686"/>
                <a:gd name="T13" fmla="*/ 2353 h 3282"/>
                <a:gd name="T14" fmla="*/ 3227 w 3686"/>
                <a:gd name="T15" fmla="*/ 1574 h 3282"/>
                <a:gd name="T16" fmla="*/ 3227 w 3686"/>
                <a:gd name="T17" fmla="*/ 1461 h 3282"/>
                <a:gd name="T18" fmla="*/ 3348 w 3686"/>
                <a:gd name="T19" fmla="*/ 1428 h 3282"/>
                <a:gd name="T20" fmla="*/ 3686 w 3686"/>
                <a:gd name="T21" fmla="*/ 1632 h 3282"/>
                <a:gd name="T22" fmla="*/ 1886 w 3686"/>
                <a:gd name="T23" fmla="*/ 1857 h 3282"/>
                <a:gd name="T24" fmla="*/ 81 w 3686"/>
                <a:gd name="T25" fmla="*/ 1013 h 3282"/>
                <a:gd name="T26" fmla="*/ 81 w 3686"/>
                <a:gd name="T27" fmla="*/ 859 h 3282"/>
                <a:gd name="T28" fmla="*/ 1882 w 3686"/>
                <a:gd name="T29" fmla="*/ 11 h 3282"/>
                <a:gd name="T30" fmla="*/ 3661 w 3686"/>
                <a:gd name="T31" fmla="*/ 933 h 3282"/>
                <a:gd name="T32" fmla="*/ 1886 w 3686"/>
                <a:gd name="T33" fmla="*/ 1857 h 3282"/>
                <a:gd name="T34" fmla="*/ 349 w 3686"/>
                <a:gd name="T35" fmla="*/ 932 h 3282"/>
                <a:gd name="T36" fmla="*/ 3339 w 3686"/>
                <a:gd name="T37" fmla="*/ 932 h 3282"/>
                <a:gd name="T38" fmla="*/ 36 w 3686"/>
                <a:gd name="T39" fmla="*/ 2291 h 3282"/>
                <a:gd name="T40" fmla="*/ 393 w 3686"/>
                <a:gd name="T41" fmla="*/ 2144 h 3282"/>
                <a:gd name="T42" fmla="*/ 499 w 3686"/>
                <a:gd name="T43" fmla="*/ 2234 h 3282"/>
                <a:gd name="T44" fmla="*/ 349 w 3686"/>
                <a:gd name="T45" fmla="*/ 2346 h 3282"/>
                <a:gd name="T46" fmla="*/ 1874 w 3686"/>
                <a:gd name="T47" fmla="*/ 3065 h 3282"/>
                <a:gd name="T48" fmla="*/ 3226 w 3686"/>
                <a:gd name="T49" fmla="*/ 2287 h 3282"/>
                <a:gd name="T50" fmla="*/ 3226 w 3686"/>
                <a:gd name="T51" fmla="*/ 2173 h 3282"/>
                <a:gd name="T52" fmla="*/ 3348 w 3686"/>
                <a:gd name="T53" fmla="*/ 2140 h 3282"/>
                <a:gd name="T54" fmla="*/ 3686 w 3686"/>
                <a:gd name="T55" fmla="*/ 2344 h 3282"/>
                <a:gd name="T56" fmla="*/ 1871 w 3686"/>
                <a:gd name="T57" fmla="*/ 3274 h 3282"/>
                <a:gd name="T58" fmla="*/ 36 w 3686"/>
                <a:gd name="T59" fmla="*/ 2405 h 3282"/>
                <a:gd name="T60" fmla="*/ 37 w 3686"/>
                <a:gd name="T61" fmla="*/ 2290 h 3282"/>
                <a:gd name="T62" fmla="*/ 36 w 3686"/>
                <a:gd name="T63" fmla="*/ 2291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86" h="3282">
                  <a:moveTo>
                    <a:pt x="3650" y="1688"/>
                  </a:moveTo>
                  <a:cubicBezTo>
                    <a:pt x="1871" y="2562"/>
                    <a:pt x="1871" y="2562"/>
                    <a:pt x="1871" y="2562"/>
                  </a:cubicBezTo>
                  <a:cubicBezTo>
                    <a:pt x="1853" y="2569"/>
                    <a:pt x="1834" y="2569"/>
                    <a:pt x="1816" y="2562"/>
                  </a:cubicBezTo>
                  <a:cubicBezTo>
                    <a:pt x="37" y="1692"/>
                    <a:pt x="37" y="1692"/>
                    <a:pt x="37" y="1692"/>
                  </a:cubicBezTo>
                  <a:cubicBezTo>
                    <a:pt x="15" y="1682"/>
                    <a:pt x="1" y="1659"/>
                    <a:pt x="1" y="1635"/>
                  </a:cubicBezTo>
                  <a:cubicBezTo>
                    <a:pt x="1" y="1611"/>
                    <a:pt x="15" y="1589"/>
                    <a:pt x="37" y="1578"/>
                  </a:cubicBezTo>
                  <a:cubicBezTo>
                    <a:pt x="339" y="1431"/>
                    <a:pt x="339" y="1431"/>
                    <a:pt x="339" y="1431"/>
                  </a:cubicBezTo>
                  <a:cubicBezTo>
                    <a:pt x="356" y="1424"/>
                    <a:pt x="376" y="1424"/>
                    <a:pt x="394" y="1431"/>
                  </a:cubicBezTo>
                  <a:cubicBezTo>
                    <a:pt x="464" y="1464"/>
                    <a:pt x="464" y="1464"/>
                    <a:pt x="464" y="1464"/>
                  </a:cubicBezTo>
                  <a:cubicBezTo>
                    <a:pt x="486" y="1475"/>
                    <a:pt x="500" y="1497"/>
                    <a:pt x="500" y="1521"/>
                  </a:cubicBezTo>
                  <a:cubicBezTo>
                    <a:pt x="500" y="1546"/>
                    <a:pt x="486" y="1568"/>
                    <a:pt x="464" y="1578"/>
                  </a:cubicBezTo>
                  <a:cubicBezTo>
                    <a:pt x="350" y="1633"/>
                    <a:pt x="350" y="1633"/>
                    <a:pt x="350" y="1633"/>
                  </a:cubicBezTo>
                  <a:cubicBezTo>
                    <a:pt x="1820" y="2353"/>
                    <a:pt x="1820" y="2353"/>
                    <a:pt x="1820" y="2353"/>
                  </a:cubicBezTo>
                  <a:cubicBezTo>
                    <a:pt x="1837" y="2360"/>
                    <a:pt x="1857" y="2360"/>
                    <a:pt x="1875" y="2353"/>
                  </a:cubicBezTo>
                  <a:cubicBezTo>
                    <a:pt x="3341" y="1630"/>
                    <a:pt x="3341" y="1630"/>
                    <a:pt x="3341" y="1630"/>
                  </a:cubicBezTo>
                  <a:cubicBezTo>
                    <a:pt x="3227" y="1574"/>
                    <a:pt x="3227" y="1574"/>
                    <a:pt x="3227" y="1574"/>
                  </a:cubicBezTo>
                  <a:cubicBezTo>
                    <a:pt x="3205" y="1564"/>
                    <a:pt x="3191" y="1542"/>
                    <a:pt x="3191" y="1518"/>
                  </a:cubicBezTo>
                  <a:cubicBezTo>
                    <a:pt x="3191" y="1493"/>
                    <a:pt x="3205" y="1471"/>
                    <a:pt x="3227" y="1461"/>
                  </a:cubicBezTo>
                  <a:cubicBezTo>
                    <a:pt x="3297" y="1428"/>
                    <a:pt x="3297" y="1428"/>
                    <a:pt x="3297" y="1428"/>
                  </a:cubicBezTo>
                  <a:cubicBezTo>
                    <a:pt x="3313" y="1421"/>
                    <a:pt x="3332" y="1421"/>
                    <a:pt x="3348" y="1428"/>
                  </a:cubicBezTo>
                  <a:cubicBezTo>
                    <a:pt x="3650" y="1575"/>
                    <a:pt x="3650" y="1575"/>
                    <a:pt x="3650" y="1575"/>
                  </a:cubicBezTo>
                  <a:cubicBezTo>
                    <a:pt x="3672" y="1585"/>
                    <a:pt x="3686" y="1607"/>
                    <a:pt x="3686" y="1632"/>
                  </a:cubicBezTo>
                  <a:cubicBezTo>
                    <a:pt x="3686" y="1656"/>
                    <a:pt x="3672" y="1678"/>
                    <a:pt x="3650" y="1688"/>
                  </a:cubicBezTo>
                  <a:close/>
                  <a:moveTo>
                    <a:pt x="1886" y="1857"/>
                  </a:moveTo>
                  <a:cubicBezTo>
                    <a:pt x="1861" y="1868"/>
                    <a:pt x="1833" y="1868"/>
                    <a:pt x="1809" y="1857"/>
                  </a:cubicBezTo>
                  <a:cubicBezTo>
                    <a:pt x="81" y="1013"/>
                    <a:pt x="81" y="1013"/>
                    <a:pt x="81" y="1013"/>
                  </a:cubicBezTo>
                  <a:cubicBezTo>
                    <a:pt x="52" y="998"/>
                    <a:pt x="34" y="969"/>
                    <a:pt x="34" y="936"/>
                  </a:cubicBezTo>
                  <a:cubicBezTo>
                    <a:pt x="34" y="904"/>
                    <a:pt x="52" y="874"/>
                    <a:pt x="81" y="859"/>
                  </a:cubicBezTo>
                  <a:cubicBezTo>
                    <a:pt x="1805" y="11"/>
                    <a:pt x="1805" y="11"/>
                    <a:pt x="1805" y="11"/>
                  </a:cubicBezTo>
                  <a:cubicBezTo>
                    <a:pt x="1829" y="0"/>
                    <a:pt x="1858" y="0"/>
                    <a:pt x="1882" y="11"/>
                  </a:cubicBezTo>
                  <a:cubicBezTo>
                    <a:pt x="3610" y="859"/>
                    <a:pt x="3610" y="859"/>
                    <a:pt x="3610" y="859"/>
                  </a:cubicBezTo>
                  <a:cubicBezTo>
                    <a:pt x="3640" y="871"/>
                    <a:pt x="3661" y="900"/>
                    <a:pt x="3661" y="933"/>
                  </a:cubicBezTo>
                  <a:cubicBezTo>
                    <a:pt x="3662" y="966"/>
                    <a:pt x="3643" y="996"/>
                    <a:pt x="3614" y="1010"/>
                  </a:cubicBezTo>
                  <a:lnTo>
                    <a:pt x="1886" y="1857"/>
                  </a:lnTo>
                  <a:close/>
                  <a:moveTo>
                    <a:pt x="1845" y="199"/>
                  </a:moveTo>
                  <a:cubicBezTo>
                    <a:pt x="349" y="932"/>
                    <a:pt x="349" y="932"/>
                    <a:pt x="349" y="932"/>
                  </a:cubicBezTo>
                  <a:cubicBezTo>
                    <a:pt x="1845" y="1666"/>
                    <a:pt x="1845" y="1666"/>
                    <a:pt x="1845" y="1666"/>
                  </a:cubicBezTo>
                  <a:cubicBezTo>
                    <a:pt x="3339" y="932"/>
                    <a:pt x="3339" y="932"/>
                    <a:pt x="3339" y="932"/>
                  </a:cubicBezTo>
                  <a:lnTo>
                    <a:pt x="1845" y="199"/>
                  </a:lnTo>
                  <a:close/>
                  <a:moveTo>
                    <a:pt x="36" y="2291"/>
                  </a:moveTo>
                  <a:cubicBezTo>
                    <a:pt x="338" y="2144"/>
                    <a:pt x="338" y="2144"/>
                    <a:pt x="338" y="2144"/>
                  </a:cubicBezTo>
                  <a:cubicBezTo>
                    <a:pt x="356" y="2137"/>
                    <a:pt x="376" y="2137"/>
                    <a:pt x="393" y="2144"/>
                  </a:cubicBezTo>
                  <a:cubicBezTo>
                    <a:pt x="463" y="2177"/>
                    <a:pt x="463" y="2177"/>
                    <a:pt x="463" y="2177"/>
                  </a:cubicBezTo>
                  <a:cubicBezTo>
                    <a:pt x="485" y="2187"/>
                    <a:pt x="499" y="2210"/>
                    <a:pt x="499" y="2234"/>
                  </a:cubicBezTo>
                  <a:cubicBezTo>
                    <a:pt x="499" y="2258"/>
                    <a:pt x="485" y="2280"/>
                    <a:pt x="463" y="2291"/>
                  </a:cubicBezTo>
                  <a:cubicBezTo>
                    <a:pt x="349" y="2346"/>
                    <a:pt x="349" y="2346"/>
                    <a:pt x="349" y="2346"/>
                  </a:cubicBezTo>
                  <a:cubicBezTo>
                    <a:pt x="1819" y="3065"/>
                    <a:pt x="1819" y="3065"/>
                    <a:pt x="1819" y="3065"/>
                  </a:cubicBezTo>
                  <a:cubicBezTo>
                    <a:pt x="1837" y="3072"/>
                    <a:pt x="1857" y="3072"/>
                    <a:pt x="1874" y="3065"/>
                  </a:cubicBezTo>
                  <a:cubicBezTo>
                    <a:pt x="3340" y="2342"/>
                    <a:pt x="3340" y="2342"/>
                    <a:pt x="3340" y="2342"/>
                  </a:cubicBezTo>
                  <a:cubicBezTo>
                    <a:pt x="3226" y="2287"/>
                    <a:pt x="3226" y="2287"/>
                    <a:pt x="3226" y="2287"/>
                  </a:cubicBezTo>
                  <a:cubicBezTo>
                    <a:pt x="3204" y="2277"/>
                    <a:pt x="3191" y="2254"/>
                    <a:pt x="3191" y="2230"/>
                  </a:cubicBezTo>
                  <a:cubicBezTo>
                    <a:pt x="3191" y="2206"/>
                    <a:pt x="3204" y="2184"/>
                    <a:pt x="3226" y="2173"/>
                  </a:cubicBezTo>
                  <a:cubicBezTo>
                    <a:pt x="3296" y="2140"/>
                    <a:pt x="3296" y="2140"/>
                    <a:pt x="3296" y="2140"/>
                  </a:cubicBezTo>
                  <a:cubicBezTo>
                    <a:pt x="3313" y="2133"/>
                    <a:pt x="3332" y="2133"/>
                    <a:pt x="3348" y="2140"/>
                  </a:cubicBezTo>
                  <a:cubicBezTo>
                    <a:pt x="3650" y="2287"/>
                    <a:pt x="3650" y="2287"/>
                    <a:pt x="3650" y="2287"/>
                  </a:cubicBezTo>
                  <a:cubicBezTo>
                    <a:pt x="3672" y="2298"/>
                    <a:pt x="3686" y="2320"/>
                    <a:pt x="3686" y="2344"/>
                  </a:cubicBezTo>
                  <a:cubicBezTo>
                    <a:pt x="3686" y="2368"/>
                    <a:pt x="3672" y="2390"/>
                    <a:pt x="3650" y="2401"/>
                  </a:cubicBezTo>
                  <a:cubicBezTo>
                    <a:pt x="1871" y="3274"/>
                    <a:pt x="1871" y="3274"/>
                    <a:pt x="1871" y="3274"/>
                  </a:cubicBezTo>
                  <a:cubicBezTo>
                    <a:pt x="1853" y="3282"/>
                    <a:pt x="1833" y="3282"/>
                    <a:pt x="1815" y="3274"/>
                  </a:cubicBezTo>
                  <a:cubicBezTo>
                    <a:pt x="36" y="2405"/>
                    <a:pt x="36" y="2405"/>
                    <a:pt x="36" y="2405"/>
                  </a:cubicBezTo>
                  <a:cubicBezTo>
                    <a:pt x="14" y="2394"/>
                    <a:pt x="0" y="2372"/>
                    <a:pt x="0" y="2347"/>
                  </a:cubicBezTo>
                  <a:cubicBezTo>
                    <a:pt x="0" y="2323"/>
                    <a:pt x="14" y="2301"/>
                    <a:pt x="37" y="2290"/>
                  </a:cubicBezTo>
                  <a:lnTo>
                    <a:pt x="36" y="2291"/>
                  </a:lnTo>
                  <a:close/>
                  <a:moveTo>
                    <a:pt x="36" y="2291"/>
                  </a:moveTo>
                  <a:cubicBezTo>
                    <a:pt x="36" y="2291"/>
                    <a:pt x="36" y="2291"/>
                    <a:pt x="36" y="22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2825750"/>
            <a:ext cx="12204701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14288" y="906463"/>
            <a:ext cx="12192001" cy="324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7" y="4151313"/>
            <a:ext cx="12192001" cy="26955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5604" name="组合 1"/>
          <p:cNvGrpSpPr/>
          <p:nvPr/>
        </p:nvGrpSpPr>
        <p:grpSpPr bwMode="auto">
          <a:xfrm>
            <a:off x="4051302" y="2890838"/>
            <a:ext cx="3625932" cy="829945"/>
            <a:chOff x="4051300" y="2890523"/>
            <a:chExt cx="3625800" cy="830680"/>
          </a:xfrm>
        </p:grpSpPr>
        <p:sp>
          <p:nvSpPr>
            <p:cNvPr id="25605" name="文本框 4"/>
            <p:cNvSpPr txBox="1">
              <a:spLocks noChangeArrowheads="1"/>
            </p:cNvSpPr>
            <p:nvPr/>
          </p:nvSpPr>
          <p:spPr bwMode="auto">
            <a:xfrm>
              <a:off x="5055915" y="2890523"/>
              <a:ext cx="2621185" cy="830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课程概况</a:t>
              </a:r>
              <a:endPara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4051300" y="2973146"/>
              <a:ext cx="685775" cy="686407"/>
            </a:xfrm>
            <a:prstGeom prst="roundRect">
              <a:avLst>
                <a:gd name="adj" fmla="val 878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2"/>
          <p:cNvGrpSpPr/>
          <p:nvPr/>
        </p:nvGrpSpPr>
        <p:grpSpPr bwMode="auto">
          <a:xfrm>
            <a:off x="2423609" y="2540563"/>
            <a:ext cx="4673439" cy="3689683"/>
            <a:chOff x="-2386279" y="1096404"/>
            <a:chExt cx="5432623" cy="397810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50974" y="1223575"/>
              <a:ext cx="2465980" cy="2319629"/>
            </a:xfrm>
            <a:prstGeom prst="ellipse">
              <a:avLst/>
            </a:prstGeom>
            <a:solidFill>
              <a:srgbClr val="FFFFFF">
                <a:alpha val="39999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椭圆 25"/>
            <p:cNvSpPr>
              <a:spLocks noChangeArrowheads="1"/>
            </p:cNvSpPr>
            <p:nvPr/>
          </p:nvSpPr>
          <p:spPr bwMode="auto">
            <a:xfrm>
              <a:off x="286509" y="1096404"/>
              <a:ext cx="2759835" cy="255540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" name="组合 30"/>
            <p:cNvGrpSpPr/>
            <p:nvPr/>
          </p:nvGrpSpPr>
          <p:grpSpPr bwMode="auto">
            <a:xfrm>
              <a:off x="-2386279" y="3094887"/>
              <a:ext cx="2128848" cy="1979621"/>
              <a:chOff x="-4827999" y="70829"/>
              <a:chExt cx="2128848" cy="1979621"/>
            </a:xfrm>
          </p:grpSpPr>
          <p:sp>
            <p:nvSpPr>
              <p:cNvPr id="22" name="椭圆 18"/>
              <p:cNvSpPr>
                <a:spLocks noChangeArrowheads="1"/>
              </p:cNvSpPr>
              <p:nvPr/>
            </p:nvSpPr>
            <p:spPr bwMode="auto">
              <a:xfrm>
                <a:off x="-4711307" y="144685"/>
                <a:ext cx="1898718" cy="183190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9525">
                <a:solidFill>
                  <a:schemeClr val="accent1">
                    <a:lumMod val="75000"/>
                  </a:schemeClr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椭圆 26"/>
              <p:cNvSpPr>
                <a:spLocks noChangeArrowheads="1"/>
              </p:cNvSpPr>
              <p:nvPr/>
            </p:nvSpPr>
            <p:spPr bwMode="auto">
              <a:xfrm>
                <a:off x="-4827999" y="70829"/>
                <a:ext cx="2128848" cy="1979621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999559" y="3100618"/>
            <a:ext cx="1826280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5">
                    <a:lumMod val="50000"/>
                  </a:schemeClr>
                </a:solidFill>
              </a:rPr>
              <a:t>《维修管理》</a:t>
            </a:r>
            <a:endParaRPr lang="zh-CN" altLang="en-US" sz="3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椭圆 18"/>
          <p:cNvSpPr>
            <a:spLocks noChangeArrowheads="1"/>
          </p:cNvSpPr>
          <p:nvPr/>
        </p:nvSpPr>
        <p:spPr bwMode="auto">
          <a:xfrm>
            <a:off x="5117319" y="5275115"/>
            <a:ext cx="1619108" cy="154478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椭圆 26"/>
          <p:cNvSpPr>
            <a:spLocks noChangeArrowheads="1"/>
          </p:cNvSpPr>
          <p:nvPr/>
        </p:nvSpPr>
        <p:spPr bwMode="auto">
          <a:xfrm>
            <a:off x="5023090" y="5174380"/>
            <a:ext cx="1802750" cy="1722847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4" name="椭圆 26"/>
          <p:cNvSpPr>
            <a:spLocks noChangeArrowheads="1"/>
          </p:cNvSpPr>
          <p:nvPr/>
        </p:nvSpPr>
        <p:spPr bwMode="auto">
          <a:xfrm>
            <a:off x="2343319" y="1391809"/>
            <a:ext cx="1841096" cy="1836094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椭圆 26"/>
          <p:cNvSpPr>
            <a:spLocks noChangeArrowheads="1"/>
          </p:cNvSpPr>
          <p:nvPr/>
        </p:nvSpPr>
        <p:spPr bwMode="auto">
          <a:xfrm>
            <a:off x="7847248" y="1480205"/>
            <a:ext cx="1737142" cy="177396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6" name="椭圆 26"/>
          <p:cNvSpPr>
            <a:spLocks noChangeArrowheads="1"/>
          </p:cNvSpPr>
          <p:nvPr/>
        </p:nvSpPr>
        <p:spPr bwMode="auto">
          <a:xfrm>
            <a:off x="5117320" y="709152"/>
            <a:ext cx="1708520" cy="1730676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7" name="椭圆 26"/>
          <p:cNvSpPr>
            <a:spLocks noChangeArrowheads="1"/>
          </p:cNvSpPr>
          <p:nvPr/>
        </p:nvSpPr>
        <p:spPr bwMode="auto">
          <a:xfrm>
            <a:off x="7785783" y="4336015"/>
            <a:ext cx="1737142" cy="1722847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8" name="椭圆 18"/>
          <p:cNvSpPr>
            <a:spLocks noChangeArrowheads="1"/>
          </p:cNvSpPr>
          <p:nvPr/>
        </p:nvSpPr>
        <p:spPr bwMode="auto">
          <a:xfrm>
            <a:off x="7893024" y="4434758"/>
            <a:ext cx="1502472" cy="152091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椭圆 18"/>
          <p:cNvSpPr>
            <a:spLocks noChangeArrowheads="1"/>
          </p:cNvSpPr>
          <p:nvPr/>
        </p:nvSpPr>
        <p:spPr bwMode="auto">
          <a:xfrm>
            <a:off x="5214469" y="818537"/>
            <a:ext cx="1521958" cy="153822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 dirty="0"/>
          </a:p>
        </p:txBody>
      </p:sp>
      <p:sp>
        <p:nvSpPr>
          <p:cNvPr id="3" name="椭圆 18"/>
          <p:cNvSpPr>
            <a:spLocks noChangeArrowheads="1"/>
          </p:cNvSpPr>
          <p:nvPr/>
        </p:nvSpPr>
        <p:spPr bwMode="auto">
          <a:xfrm>
            <a:off x="7946141" y="1583871"/>
            <a:ext cx="1576784" cy="156785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椭圆 18"/>
          <p:cNvSpPr>
            <a:spLocks noChangeArrowheads="1"/>
          </p:cNvSpPr>
          <p:nvPr/>
        </p:nvSpPr>
        <p:spPr bwMode="auto">
          <a:xfrm>
            <a:off x="2431822" y="1480205"/>
            <a:ext cx="1634421" cy="164451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accent1">
                <a:lumMod val="75000"/>
              </a:schemeClr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8028167" y="4790945"/>
            <a:ext cx="125539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混合式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课程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10424" y="5007043"/>
            <a:ext cx="21265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</a:rPr>
              <a:t>36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学时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（本科）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35419" y="2072060"/>
            <a:ext cx="18216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专业课程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34642" y="1313440"/>
            <a:ext cx="165036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</a:rPr>
              <a:t>66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部执照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考试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47650" y="1767579"/>
            <a:ext cx="147604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省级一流专业建设点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6985740" y="2793448"/>
            <a:ext cx="885115" cy="3582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6" idx="0"/>
            <a:endCxn id="36" idx="4"/>
          </p:cNvCxnSpPr>
          <p:nvPr/>
        </p:nvCxnSpPr>
        <p:spPr>
          <a:xfrm flipV="1">
            <a:off x="5929653" y="2439598"/>
            <a:ext cx="61595" cy="1009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6893642" y="4402333"/>
            <a:ext cx="977213" cy="508366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" idx="4"/>
            <a:endCxn id="33" idx="0"/>
          </p:cNvCxnSpPr>
          <p:nvPr/>
        </p:nvCxnSpPr>
        <p:spPr>
          <a:xfrm>
            <a:off x="5929653" y="4910699"/>
            <a:ext cx="13970" cy="26416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4176064" y="4402333"/>
            <a:ext cx="688305" cy="508366"/>
          </a:xfrm>
          <a:prstGeom prst="straightConnector1">
            <a:avLst/>
          </a:prstGeom>
          <a:ln w="38100">
            <a:solidFill>
              <a:srgbClr val="5B9BD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 flipV="1">
            <a:off x="4157375" y="2793448"/>
            <a:ext cx="706994" cy="39186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46944" y="5786188"/>
            <a:ext cx="2126572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学分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</a:rPr>
              <a:t>（本科）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899285" y="648335"/>
            <a:ext cx="7733030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课程主要内容</a:t>
            </a:r>
            <a:endParaRPr lang="zh-CN" alt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2290" y="1605280"/>
            <a:ext cx="4928235" cy="441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4400" y="1791335"/>
            <a:ext cx="4183380" cy="378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民航维修概述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民航维修基本原理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维修与管理实施准则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维修制度与组织机构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维修技术出版物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34810" y="1605280"/>
            <a:ext cx="4928235" cy="42837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维修质量与安全管理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航材与工具设备管理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维修成本控制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维修人员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维修中的人为因素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/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0"/>
          <p:cNvSpPr/>
          <p:nvPr/>
        </p:nvSpPr>
        <p:spPr bwMode="auto">
          <a:xfrm>
            <a:off x="5813732" y="2086435"/>
            <a:ext cx="1460286" cy="1613266"/>
          </a:xfrm>
          <a:custGeom>
            <a:avLst/>
            <a:gdLst>
              <a:gd name="T0" fmla="*/ 1606 w 3207"/>
              <a:gd name="T1" fmla="*/ 3189 h 3541"/>
              <a:gd name="T2" fmla="*/ 2390 w 3207"/>
              <a:gd name="T3" fmla="*/ 3541 h 3541"/>
              <a:gd name="T4" fmla="*/ 3206 w 3207"/>
              <a:gd name="T5" fmla="*/ 2917 h 3541"/>
              <a:gd name="T6" fmla="*/ 3207 w 3207"/>
              <a:gd name="T7" fmla="*/ 2918 h 3541"/>
              <a:gd name="T8" fmla="*/ 6 w 3207"/>
              <a:gd name="T9" fmla="*/ 5 h 3541"/>
              <a:gd name="T10" fmla="*/ 3 w 3207"/>
              <a:gd name="T11" fmla="*/ 0 h 3541"/>
              <a:gd name="T12" fmla="*/ 6 w 3207"/>
              <a:gd name="T13" fmla="*/ 5 h 3541"/>
              <a:gd name="T14" fmla="*/ 598 w 3207"/>
              <a:gd name="T15" fmla="*/ 805 h 3541"/>
              <a:gd name="T16" fmla="*/ 230 w 3207"/>
              <a:gd name="T17" fmla="*/ 1621 h 3541"/>
              <a:gd name="T18" fmla="*/ 231 w 3207"/>
              <a:gd name="T19" fmla="*/ 1625 h 3541"/>
              <a:gd name="T20" fmla="*/ 1606 w 3207"/>
              <a:gd name="T21" fmla="*/ 3189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07" h="3541">
                <a:moveTo>
                  <a:pt x="1606" y="3189"/>
                </a:moveTo>
                <a:lnTo>
                  <a:pt x="2390" y="3541"/>
                </a:lnTo>
                <a:lnTo>
                  <a:pt x="3206" y="2917"/>
                </a:lnTo>
                <a:lnTo>
                  <a:pt x="3207" y="2918"/>
                </a:lnTo>
                <a:cubicBezTo>
                  <a:pt x="3055" y="1282"/>
                  <a:pt x="1679" y="0"/>
                  <a:pt x="6" y="5"/>
                </a:cubicBezTo>
                <a:lnTo>
                  <a:pt x="3" y="0"/>
                </a:lnTo>
                <a:cubicBezTo>
                  <a:pt x="2" y="0"/>
                  <a:pt x="0" y="0"/>
                  <a:pt x="6" y="5"/>
                </a:cubicBezTo>
                <a:lnTo>
                  <a:pt x="598" y="805"/>
                </a:lnTo>
                <a:lnTo>
                  <a:pt x="230" y="1621"/>
                </a:lnTo>
                <a:lnTo>
                  <a:pt x="231" y="1625"/>
                </a:lnTo>
                <a:cubicBezTo>
                  <a:pt x="1000" y="1734"/>
                  <a:pt x="1594" y="2388"/>
                  <a:pt x="1606" y="31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1015">
              <a:solidFill>
                <a:schemeClr val="accent1"/>
              </a:solidFill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4351837" y="2092256"/>
            <a:ext cx="1613361" cy="1461416"/>
          </a:xfrm>
          <a:custGeom>
            <a:avLst/>
            <a:gdLst>
              <a:gd name="T0" fmla="*/ 1625 w 3541"/>
              <a:gd name="T1" fmla="*/ 2978 h 3207"/>
              <a:gd name="T2" fmla="*/ 3189 w 3541"/>
              <a:gd name="T3" fmla="*/ 1591 h 3207"/>
              <a:gd name="T4" fmla="*/ 3541 w 3541"/>
              <a:gd name="T5" fmla="*/ 823 h 3207"/>
              <a:gd name="T6" fmla="*/ 2917 w 3541"/>
              <a:gd name="T7" fmla="*/ 7 h 3207"/>
              <a:gd name="T8" fmla="*/ 2916 w 3541"/>
              <a:gd name="T9" fmla="*/ 0 h 3207"/>
              <a:gd name="T10" fmla="*/ 5 w 3541"/>
              <a:gd name="T11" fmla="*/ 3207 h 3207"/>
              <a:gd name="T12" fmla="*/ 0 w 3541"/>
              <a:gd name="T13" fmla="*/ 3205 h 3207"/>
              <a:gd name="T14" fmla="*/ 5 w 3541"/>
              <a:gd name="T15" fmla="*/ 3207 h 3207"/>
              <a:gd name="T16" fmla="*/ 805 w 3541"/>
              <a:gd name="T17" fmla="*/ 2599 h 3207"/>
              <a:gd name="T18" fmla="*/ 1621 w 3541"/>
              <a:gd name="T19" fmla="*/ 2983 h 3207"/>
              <a:gd name="T20" fmla="*/ 1625 w 3541"/>
              <a:gd name="T21" fmla="*/ 2978 h 3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41" h="3207">
                <a:moveTo>
                  <a:pt x="1625" y="2978"/>
                </a:moveTo>
                <a:cubicBezTo>
                  <a:pt x="1734" y="2207"/>
                  <a:pt x="2388" y="1612"/>
                  <a:pt x="3189" y="1591"/>
                </a:cubicBezTo>
                <a:lnTo>
                  <a:pt x="3541" y="823"/>
                </a:lnTo>
                <a:lnTo>
                  <a:pt x="2917" y="7"/>
                </a:lnTo>
                <a:lnTo>
                  <a:pt x="2916" y="0"/>
                </a:lnTo>
                <a:cubicBezTo>
                  <a:pt x="1281" y="152"/>
                  <a:pt x="0" y="1529"/>
                  <a:pt x="5" y="3207"/>
                </a:cubicBezTo>
                <a:lnTo>
                  <a:pt x="0" y="3205"/>
                </a:lnTo>
                <a:cubicBezTo>
                  <a:pt x="0" y="3206"/>
                  <a:pt x="0" y="3207"/>
                  <a:pt x="5" y="3207"/>
                </a:cubicBezTo>
                <a:lnTo>
                  <a:pt x="805" y="2599"/>
                </a:lnTo>
                <a:lnTo>
                  <a:pt x="1621" y="2983"/>
                </a:lnTo>
                <a:lnTo>
                  <a:pt x="1625" y="2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1015">
              <a:solidFill>
                <a:schemeClr val="accent1"/>
              </a:solidFill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351487" y="3416400"/>
            <a:ext cx="1461501" cy="1610837"/>
          </a:xfrm>
          <a:custGeom>
            <a:avLst/>
            <a:gdLst>
              <a:gd name="T0" fmla="*/ 2976 w 3207"/>
              <a:gd name="T1" fmla="*/ 1912 h 3537"/>
              <a:gd name="T2" fmla="*/ 1591 w 3207"/>
              <a:gd name="T3" fmla="*/ 352 h 3537"/>
              <a:gd name="T4" fmla="*/ 823 w 3207"/>
              <a:gd name="T5" fmla="*/ 0 h 3537"/>
              <a:gd name="T6" fmla="*/ 7 w 3207"/>
              <a:gd name="T7" fmla="*/ 624 h 3537"/>
              <a:gd name="T8" fmla="*/ 0 w 3207"/>
              <a:gd name="T9" fmla="*/ 619 h 3537"/>
              <a:gd name="T10" fmla="*/ 3207 w 3207"/>
              <a:gd name="T11" fmla="*/ 3536 h 3537"/>
              <a:gd name="T12" fmla="*/ 3204 w 3207"/>
              <a:gd name="T13" fmla="*/ 3537 h 3537"/>
              <a:gd name="T14" fmla="*/ 3207 w 3207"/>
              <a:gd name="T15" fmla="*/ 3536 h 3537"/>
              <a:gd name="T16" fmla="*/ 2599 w 3207"/>
              <a:gd name="T17" fmla="*/ 2736 h 3537"/>
              <a:gd name="T18" fmla="*/ 2983 w 3207"/>
              <a:gd name="T19" fmla="*/ 1904 h 3537"/>
              <a:gd name="T20" fmla="*/ 2976 w 3207"/>
              <a:gd name="T21" fmla="*/ 1912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07" h="3537">
                <a:moveTo>
                  <a:pt x="2976" y="1912"/>
                </a:moveTo>
                <a:cubicBezTo>
                  <a:pt x="2207" y="1803"/>
                  <a:pt x="1613" y="1150"/>
                  <a:pt x="1591" y="352"/>
                </a:cubicBezTo>
                <a:lnTo>
                  <a:pt x="823" y="0"/>
                </a:lnTo>
                <a:lnTo>
                  <a:pt x="7" y="624"/>
                </a:lnTo>
                <a:lnTo>
                  <a:pt x="0" y="619"/>
                </a:lnTo>
                <a:cubicBezTo>
                  <a:pt x="152" y="2256"/>
                  <a:pt x="1528" y="3537"/>
                  <a:pt x="3207" y="3536"/>
                </a:cubicBezTo>
                <a:lnTo>
                  <a:pt x="3204" y="3537"/>
                </a:lnTo>
                <a:cubicBezTo>
                  <a:pt x="3205" y="3537"/>
                  <a:pt x="3206" y="3537"/>
                  <a:pt x="3207" y="3536"/>
                </a:cubicBezTo>
                <a:lnTo>
                  <a:pt x="2599" y="2736"/>
                </a:lnTo>
                <a:lnTo>
                  <a:pt x="2983" y="1904"/>
                </a:lnTo>
                <a:lnTo>
                  <a:pt x="2976" y="19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1015">
              <a:solidFill>
                <a:schemeClr val="accent1"/>
              </a:solidFill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5659583" y="3553398"/>
            <a:ext cx="1610931" cy="1461416"/>
          </a:xfrm>
          <a:custGeom>
            <a:avLst/>
            <a:gdLst>
              <a:gd name="T0" fmla="*/ 1910 w 3536"/>
              <a:gd name="T1" fmla="*/ 230 h 3207"/>
              <a:gd name="T2" fmla="*/ 352 w 3536"/>
              <a:gd name="T3" fmla="*/ 1604 h 3207"/>
              <a:gd name="T4" fmla="*/ 0 w 3536"/>
              <a:gd name="T5" fmla="*/ 2388 h 3207"/>
              <a:gd name="T6" fmla="*/ 624 w 3536"/>
              <a:gd name="T7" fmla="*/ 3204 h 3207"/>
              <a:gd name="T8" fmla="*/ 618 w 3536"/>
              <a:gd name="T9" fmla="*/ 3207 h 3207"/>
              <a:gd name="T10" fmla="*/ 3536 w 3536"/>
              <a:gd name="T11" fmla="*/ 4 h 3207"/>
              <a:gd name="T12" fmla="*/ 3534 w 3536"/>
              <a:gd name="T13" fmla="*/ 2 h 3207"/>
              <a:gd name="T14" fmla="*/ 3536 w 3536"/>
              <a:gd name="T15" fmla="*/ 4 h 3207"/>
              <a:gd name="T16" fmla="*/ 2736 w 3536"/>
              <a:gd name="T17" fmla="*/ 596 h 3207"/>
              <a:gd name="T18" fmla="*/ 1904 w 3536"/>
              <a:gd name="T19" fmla="*/ 228 h 3207"/>
              <a:gd name="T20" fmla="*/ 1910 w 3536"/>
              <a:gd name="T21" fmla="*/ 230 h 3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6" h="3207">
                <a:moveTo>
                  <a:pt x="1910" y="230"/>
                </a:moveTo>
                <a:cubicBezTo>
                  <a:pt x="1801" y="1000"/>
                  <a:pt x="1147" y="1595"/>
                  <a:pt x="352" y="1604"/>
                </a:cubicBezTo>
                <a:lnTo>
                  <a:pt x="0" y="2388"/>
                </a:lnTo>
                <a:lnTo>
                  <a:pt x="624" y="3204"/>
                </a:lnTo>
                <a:lnTo>
                  <a:pt x="618" y="3207"/>
                </a:lnTo>
                <a:cubicBezTo>
                  <a:pt x="2254" y="3055"/>
                  <a:pt x="3534" y="1678"/>
                  <a:pt x="3536" y="4"/>
                </a:cubicBezTo>
                <a:lnTo>
                  <a:pt x="3534" y="2"/>
                </a:lnTo>
                <a:cubicBezTo>
                  <a:pt x="3534" y="1"/>
                  <a:pt x="3534" y="0"/>
                  <a:pt x="3536" y="4"/>
                </a:cubicBezTo>
                <a:lnTo>
                  <a:pt x="2736" y="596"/>
                </a:lnTo>
                <a:lnTo>
                  <a:pt x="1904" y="228"/>
                </a:lnTo>
                <a:lnTo>
                  <a:pt x="1910" y="2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5875">
            <a:gradFill>
              <a:gsLst>
                <a:gs pos="0">
                  <a:srgbClr val="F3F3F3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/>
            <a:endParaRPr lang="zh-CN" altLang="en-US" sz="1015">
              <a:solidFill>
                <a:schemeClr val="accent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78632" y="1996715"/>
            <a:ext cx="3369923" cy="1419860"/>
            <a:chOff x="965600" y="2130310"/>
            <a:chExt cx="3106728" cy="1893391"/>
          </a:xfrm>
        </p:grpSpPr>
        <p:sp>
          <p:nvSpPr>
            <p:cNvPr id="32" name="TextBox 6"/>
            <p:cNvSpPr txBox="1"/>
            <p:nvPr/>
          </p:nvSpPr>
          <p:spPr>
            <a:xfrm>
              <a:off x="965600" y="2250089"/>
              <a:ext cx="448425" cy="7383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19476" y="2130310"/>
              <a:ext cx="2552852" cy="189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管理知识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  <a:p>
              <a:pPr>
                <a:lnSpc>
                  <a:spcPct val="120000"/>
                </a:lnSpc>
              </a:pP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502550" y="1996369"/>
            <a:ext cx="3465170" cy="1419860"/>
            <a:chOff x="8273127" y="2001326"/>
            <a:chExt cx="3194422" cy="1893081"/>
          </a:xfrm>
        </p:grpSpPr>
        <p:sp>
          <p:nvSpPr>
            <p:cNvPr id="37" name="TextBox 6"/>
            <p:cNvSpPr txBox="1"/>
            <p:nvPr/>
          </p:nvSpPr>
          <p:spPr>
            <a:xfrm>
              <a:off x="8273127" y="2263903"/>
              <a:ext cx="448425" cy="73826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914697" y="2001326"/>
              <a:ext cx="2552852" cy="189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技能和意识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  <a:p>
              <a:pPr>
                <a:lnSpc>
                  <a:spcPct val="120000"/>
                </a:lnSpc>
              </a:pP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02560" y="4028540"/>
            <a:ext cx="3465160" cy="755650"/>
            <a:chOff x="8276820" y="4632146"/>
            <a:chExt cx="3194055" cy="1007602"/>
          </a:xfrm>
        </p:grpSpPr>
        <p:sp>
          <p:nvSpPr>
            <p:cNvPr id="42" name="TextBox 6"/>
            <p:cNvSpPr txBox="1"/>
            <p:nvPr/>
          </p:nvSpPr>
          <p:spPr>
            <a:xfrm>
              <a:off x="8276820" y="4839410"/>
              <a:ext cx="641510" cy="73834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918023" y="4632146"/>
              <a:ext cx="2552852" cy="10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思想与作风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50138" y="4126296"/>
            <a:ext cx="3398417" cy="755650"/>
            <a:chOff x="977082" y="4728567"/>
            <a:chExt cx="3132886" cy="1007563"/>
          </a:xfrm>
        </p:grpSpPr>
        <p:sp>
          <p:nvSpPr>
            <p:cNvPr id="47" name="TextBox 6"/>
            <p:cNvSpPr txBox="1"/>
            <p:nvPr/>
          </p:nvSpPr>
          <p:spPr>
            <a:xfrm>
              <a:off x="977082" y="4867313"/>
              <a:ext cx="448425" cy="7383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p>
              <a:pPr algn="l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57117" y="4728567"/>
              <a:ext cx="2552851" cy="100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" panose="020B0502040204020203" pitchFamily="34" charset="-34"/>
                </a:rPr>
                <a:t>法规素养</a:t>
              </a:r>
              <a:endPara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233739" y="2981281"/>
            <a:ext cx="1144793" cy="1144793"/>
            <a:chOff x="5309499" y="3314841"/>
            <a:chExt cx="1526391" cy="1526391"/>
          </a:xfrm>
        </p:grpSpPr>
        <p:sp>
          <p:nvSpPr>
            <p:cNvPr id="51" name="椭圆 50"/>
            <p:cNvSpPr/>
            <p:nvPr/>
          </p:nvSpPr>
          <p:spPr>
            <a:xfrm>
              <a:off x="5309499" y="3314841"/>
              <a:ext cx="1526391" cy="1526391"/>
            </a:xfrm>
            <a:prstGeom prst="ellipse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accent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520628" y="3394984"/>
              <a:ext cx="1165486" cy="1229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700" b="1" dirty="0" smtClean="0">
                  <a:solidFill>
                    <a:schemeClr val="accent1"/>
                  </a:solidFill>
                </a:rPr>
                <a:t>航空人才</a:t>
              </a:r>
              <a:endParaRPr lang="zh-CN" altLang="en-US" sz="2700" b="1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948569" y="842711"/>
            <a:ext cx="2769221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" panose="020B0502040204020203" pitchFamily="34" charset="-34"/>
              </a:rPr>
              <a:t>课程目标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elawadee" panose="020B0502040204020203" pitchFamily="34" charset="-34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15469" y="2588386"/>
            <a:ext cx="1577579" cy="2429329"/>
            <a:chOff x="5044281" y="2143125"/>
            <a:chExt cx="2103438" cy="3239106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137" name="任意多边形 136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梯形 20"/>
            <p:cNvSpPr/>
            <p:nvPr/>
          </p:nvSpPr>
          <p:spPr>
            <a:xfrm flipV="1">
              <a:off x="5178425" y="3711573"/>
              <a:ext cx="1835150" cy="708026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圆角矩形 140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662132" y="3936738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475820" y="3241413"/>
            <a:ext cx="475577" cy="475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662132" y="2546088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171145" y="2037075"/>
            <a:ext cx="475577" cy="475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66470" y="1850763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589765" y="2052820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070809" y="2546088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257121" y="3241413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070809" y="3936738"/>
            <a:ext cx="475577" cy="475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文本框 35"/>
          <p:cNvSpPr txBox="1"/>
          <p:nvPr/>
        </p:nvSpPr>
        <p:spPr>
          <a:xfrm>
            <a:off x="7737219" y="3372711"/>
            <a:ext cx="2698811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文本框 37"/>
          <p:cNvSpPr txBox="1"/>
          <p:nvPr/>
        </p:nvSpPr>
        <p:spPr>
          <a:xfrm>
            <a:off x="7618730" y="2654300"/>
            <a:ext cx="4024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左洪福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民航维修工程学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30" name="文本框 41"/>
          <p:cNvSpPr txBox="1"/>
          <p:nvPr/>
        </p:nvSpPr>
        <p:spPr>
          <a:xfrm>
            <a:off x="7002780" y="1986280"/>
            <a:ext cx="482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王再兴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民用航空器外场维修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28" name="文本框 44"/>
          <p:cNvSpPr txBox="1"/>
          <p:nvPr/>
        </p:nvSpPr>
        <p:spPr>
          <a:xfrm>
            <a:off x="100965" y="2595880"/>
            <a:ext cx="4692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诺兰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以可靠性为中心的维修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26" name="文本框 47"/>
          <p:cNvSpPr txBox="1"/>
          <p:nvPr/>
        </p:nvSpPr>
        <p:spPr>
          <a:xfrm>
            <a:off x="1299210" y="2049780"/>
            <a:ext cx="370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各国民用航空局规章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24" name="文本框 50"/>
          <p:cNvSpPr txBox="1"/>
          <p:nvPr/>
        </p:nvSpPr>
        <p:spPr>
          <a:xfrm>
            <a:off x="100330" y="3281680"/>
            <a:ext cx="4467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Gill Sans" charset="0"/>
              </a:rPr>
              <a:t>常士基</a:t>
            </a:r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Gill Sans" charset="0"/>
              </a:rPr>
              <a:t>《</a:t>
            </a:r>
            <a:r>
              <a:rPr lang="zh-CN" altLang="en-US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Gill Sans" charset="0"/>
              </a:rPr>
              <a:t>现代民航维修工程管理</a:t>
            </a:r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Gill Sans" charset="0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22" name="文本框 53"/>
          <p:cNvSpPr txBox="1"/>
          <p:nvPr/>
        </p:nvSpPr>
        <p:spPr>
          <a:xfrm>
            <a:off x="100965" y="4001770"/>
            <a:ext cx="4631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孙春林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民航维修质量管理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grpSp>
        <p:nvGrpSpPr>
          <p:cNvPr id="55" name="Group 8"/>
          <p:cNvGrpSpPr>
            <a:grpSpLocks noChangeAspect="1"/>
          </p:cNvGrpSpPr>
          <p:nvPr/>
        </p:nvGrpSpPr>
        <p:grpSpPr bwMode="auto">
          <a:xfrm>
            <a:off x="5284294" y="2134422"/>
            <a:ext cx="248238" cy="272000"/>
            <a:chOff x="3437" y="2282"/>
            <a:chExt cx="679" cy="74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9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3"/>
          <p:cNvGrpSpPr>
            <a:grpSpLocks noChangeAspect="1"/>
          </p:cNvGrpSpPr>
          <p:nvPr/>
        </p:nvGrpSpPr>
        <p:grpSpPr bwMode="auto">
          <a:xfrm>
            <a:off x="4766438" y="2643401"/>
            <a:ext cx="272209" cy="275423"/>
            <a:chOff x="2426" y="2781"/>
            <a:chExt cx="593" cy="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18"/>
          <p:cNvGrpSpPr>
            <a:grpSpLocks noChangeAspect="1"/>
          </p:cNvGrpSpPr>
          <p:nvPr/>
        </p:nvGrpSpPr>
        <p:grpSpPr bwMode="auto">
          <a:xfrm>
            <a:off x="4567955" y="3339891"/>
            <a:ext cx="282767" cy="263487"/>
            <a:chOff x="3802" y="2858"/>
            <a:chExt cx="616" cy="57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26"/>
          <p:cNvGrpSpPr>
            <a:grpSpLocks noChangeAspect="1"/>
          </p:cNvGrpSpPr>
          <p:nvPr/>
        </p:nvGrpSpPr>
        <p:grpSpPr bwMode="auto">
          <a:xfrm>
            <a:off x="4734411" y="4092067"/>
            <a:ext cx="332656" cy="164916"/>
            <a:chOff x="5676" y="2597"/>
            <a:chExt cx="1061" cy="5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7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Freeform 108"/>
          <p:cNvSpPr>
            <a:spLocks noEditPoints="1"/>
          </p:cNvSpPr>
          <p:nvPr/>
        </p:nvSpPr>
        <p:spPr bwMode="auto">
          <a:xfrm>
            <a:off x="7168995" y="4039484"/>
            <a:ext cx="275982" cy="276975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383673" y="3365941"/>
            <a:ext cx="234971" cy="255703"/>
            <a:chOff x="4873626" y="1965325"/>
            <a:chExt cx="269876" cy="293688"/>
          </a:xfrm>
          <a:solidFill>
            <a:schemeClr val="accent1">
              <a:lumMod val="75000"/>
            </a:schemeClr>
          </a:solidFill>
        </p:grpSpPr>
        <p:sp>
          <p:nvSpPr>
            <p:cNvPr id="93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Group 41"/>
          <p:cNvGrpSpPr>
            <a:grpSpLocks noChangeAspect="1"/>
          </p:cNvGrpSpPr>
          <p:nvPr/>
        </p:nvGrpSpPr>
        <p:grpSpPr bwMode="auto">
          <a:xfrm>
            <a:off x="6015667" y="1951031"/>
            <a:ext cx="213076" cy="260824"/>
            <a:chOff x="3783" y="2089"/>
            <a:chExt cx="116" cy="142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8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52"/>
          <p:cNvGrpSpPr>
            <a:grpSpLocks noChangeAspect="1"/>
          </p:cNvGrpSpPr>
          <p:nvPr/>
        </p:nvGrpSpPr>
        <p:grpSpPr bwMode="auto">
          <a:xfrm>
            <a:off x="6678950" y="2143357"/>
            <a:ext cx="270356" cy="268025"/>
            <a:chOff x="3783" y="2102"/>
            <a:chExt cx="116" cy="115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78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Group 62"/>
          <p:cNvGrpSpPr>
            <a:grpSpLocks noChangeAspect="1"/>
          </p:cNvGrpSpPr>
          <p:nvPr/>
        </p:nvGrpSpPr>
        <p:grpSpPr bwMode="auto">
          <a:xfrm>
            <a:off x="7181657" y="2698644"/>
            <a:ext cx="262093" cy="209267"/>
            <a:chOff x="3775" y="2110"/>
            <a:chExt cx="129" cy="103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7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02" y="5110639"/>
            <a:ext cx="1245801" cy="876213"/>
          </a:xfrm>
          <a:prstGeom prst="rect">
            <a:avLst/>
          </a:prstGeom>
        </p:spPr>
      </p:pic>
      <p:sp>
        <p:nvSpPr>
          <p:cNvPr id="163" name="矩形 162"/>
          <p:cNvSpPr/>
          <p:nvPr/>
        </p:nvSpPr>
        <p:spPr>
          <a:xfrm>
            <a:off x="7733030" y="4058920"/>
            <a:ext cx="428561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</a:t>
            </a:r>
            <a:r>
              <a:rPr lang="zh-CN" altLang="en-US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马克斯</a:t>
            </a:r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复杂系统维修管理模型与</a:t>
            </a:r>
            <a:r>
              <a:rPr lang="zh-CN" altLang="en-US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方法</a:t>
            </a:r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64" name="文本框 37"/>
          <p:cNvSpPr txBox="1"/>
          <p:nvPr/>
        </p:nvSpPr>
        <p:spPr>
          <a:xfrm>
            <a:off x="7866380" y="3241040"/>
            <a:ext cx="4018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莫布雷</a:t>
            </a:r>
            <a:r>
              <a:rPr lang="en-US" altLang="zh-CN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《</a:t>
            </a:r>
            <a:r>
              <a:rPr lang="zh-CN" altLang="en-US" sz="2400" b="0" kern="0" dirty="0" smtClean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以可靠性为中心的维修 </a:t>
            </a:r>
            <a:r>
              <a:rPr lang="en-US" altLang="zh-CN" sz="2400" b="0" kern="0" dirty="0" err="1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RCMⅡ</a:t>
            </a:r>
            <a:r>
              <a:rPr lang="en-US" altLang="zh-CN" sz="2400" b="0" kern="0" dirty="0">
                <a:solidFill>
                  <a:schemeClr val="accent5">
                    <a:lumMod val="7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》</a:t>
            </a:r>
            <a:endParaRPr lang="zh-CN" altLang="en-US" sz="2400" b="0" kern="0" dirty="0">
              <a:solidFill>
                <a:schemeClr val="accent5">
                  <a:lumMod val="7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5450205" y="1034415"/>
            <a:ext cx="286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主要参考书</a:t>
            </a:r>
            <a:endParaRPr 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淘宝网Chenying0907出品 47"/>
          <p:cNvGrpSpPr/>
          <p:nvPr/>
        </p:nvGrpSpPr>
        <p:grpSpPr>
          <a:xfrm>
            <a:off x="3390891" y="1783280"/>
            <a:ext cx="1057037" cy="3831549"/>
            <a:chOff x="7391780" y="1019626"/>
            <a:chExt cx="1408957" cy="5109028"/>
          </a:xfrm>
        </p:grpSpPr>
        <p:sp>
          <p:nvSpPr>
            <p:cNvPr id="8" name="淘宝网Chenying0907出品 7"/>
            <p:cNvSpPr/>
            <p:nvPr/>
          </p:nvSpPr>
          <p:spPr>
            <a:xfrm rot="5400000" flipH="1">
              <a:off x="5541745" y="2869661"/>
              <a:ext cx="5109028" cy="140895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圆角淘宝网Chenying0907出品 25"/>
            <p:cNvSpPr/>
            <p:nvPr/>
          </p:nvSpPr>
          <p:spPr>
            <a:xfrm rot="16200000" flipH="1" flipV="1">
              <a:off x="7064611" y="1784256"/>
              <a:ext cx="2073927" cy="985997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圆角淘宝网Chenying0907出品 25"/>
            <p:cNvSpPr/>
            <p:nvPr/>
          </p:nvSpPr>
          <p:spPr>
            <a:xfrm rot="5400000" flipH="1">
              <a:off x="7061545" y="4402314"/>
              <a:ext cx="2080058" cy="985998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/>
            <p:nvPr/>
          </p:nvSpPr>
          <p:spPr>
            <a:xfrm rot="5400000" flipH="1">
              <a:off x="5541745" y="2869661"/>
              <a:ext cx="5109028" cy="140895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淘宝网Chenying0907出品 45"/>
          <p:cNvGrpSpPr/>
          <p:nvPr/>
        </p:nvGrpSpPr>
        <p:grpSpPr>
          <a:xfrm>
            <a:off x="2002949" y="3170726"/>
            <a:ext cx="3832935" cy="1056658"/>
            <a:chOff x="5541746" y="2869660"/>
            <a:chExt cx="5109028" cy="1408959"/>
          </a:xfrm>
        </p:grpSpPr>
        <p:sp>
          <p:nvSpPr>
            <p:cNvPr id="10" name="淘宝网Chenying0907出品 9"/>
            <p:cNvSpPr/>
            <p:nvPr/>
          </p:nvSpPr>
          <p:spPr>
            <a:xfrm rot="10800000">
              <a:off x="5541746" y="2869660"/>
              <a:ext cx="5109028" cy="140895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淘宝网Chenying0907出品 25"/>
            <p:cNvSpPr/>
            <p:nvPr/>
          </p:nvSpPr>
          <p:spPr>
            <a:xfrm flipH="1">
              <a:off x="8399066" y="3076464"/>
              <a:ext cx="2017131" cy="985356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圆角淘宝网Chenying0907出品 25"/>
            <p:cNvSpPr/>
            <p:nvPr/>
          </p:nvSpPr>
          <p:spPr>
            <a:xfrm>
              <a:off x="5760895" y="3076464"/>
              <a:ext cx="2055241" cy="985354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淘宝网Chenying0907出品 8"/>
            <p:cNvSpPr/>
            <p:nvPr/>
          </p:nvSpPr>
          <p:spPr>
            <a:xfrm flipH="1">
              <a:off x="5541746" y="2869662"/>
              <a:ext cx="5109028" cy="140895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淘宝网Chenying0907出品 63"/>
          <p:cNvSpPr txBox="1"/>
          <p:nvPr/>
        </p:nvSpPr>
        <p:spPr>
          <a:xfrm>
            <a:off x="1127760" y="1948815"/>
            <a:ext cx="2600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dirty="0" smtClean="0">
                <a:solidFill>
                  <a:srgbClr val="FFB850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专业交流群</a:t>
            </a:r>
            <a:endParaRPr lang="zh-CN" sz="2800" dirty="0">
              <a:solidFill>
                <a:srgbClr val="FFB850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7" name="淘宝网Chenying0907出品 73"/>
          <p:cNvSpPr txBox="1"/>
          <p:nvPr/>
        </p:nvSpPr>
        <p:spPr>
          <a:xfrm>
            <a:off x="1403985" y="4389755"/>
            <a:ext cx="1701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1ACBE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学术</a:t>
            </a:r>
            <a:r>
              <a:rPr lang="zh-CN" altLang="en-US" sz="2800" dirty="0" smtClean="0">
                <a:solidFill>
                  <a:srgbClr val="01ACBE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文献</a:t>
            </a:r>
            <a:endParaRPr lang="zh-CN" altLang="en-US" sz="2800" dirty="0">
              <a:solidFill>
                <a:srgbClr val="01ACBE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9" name="淘宝网Chenying0907出品 75"/>
          <p:cNvSpPr txBox="1"/>
          <p:nvPr/>
        </p:nvSpPr>
        <p:spPr>
          <a:xfrm>
            <a:off x="4525010" y="1834515"/>
            <a:ext cx="2217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rgbClr val="E8707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专业</a:t>
            </a:r>
            <a:r>
              <a:rPr lang="zh-CN" altLang="en-US" sz="2800" dirty="0">
                <a:solidFill>
                  <a:srgbClr val="E8707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论坛</a:t>
            </a:r>
            <a:endParaRPr lang="zh-CN" altLang="en-US" sz="2800" dirty="0">
              <a:solidFill>
                <a:srgbClr val="E8707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淘宝网Chenying0907出品 77"/>
          <p:cNvSpPr txBox="1"/>
          <p:nvPr/>
        </p:nvSpPr>
        <p:spPr>
          <a:xfrm>
            <a:off x="4591050" y="4382135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663A77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微信公众号</a:t>
            </a:r>
            <a:endParaRPr lang="zh-CN" altLang="en-US" sz="2800" dirty="0">
              <a:solidFill>
                <a:srgbClr val="663A77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7" name="淘宝网Chenying0907出品 113"/>
          <p:cNvSpPr txBox="1"/>
          <p:nvPr/>
        </p:nvSpPr>
        <p:spPr>
          <a:xfrm>
            <a:off x="487045" y="4682490"/>
            <a:ext cx="266065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endParaRPr lang="zh-CN" alt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grpSp>
        <p:nvGrpSpPr>
          <p:cNvPr id="61" name="淘宝网Chenying0907出品 60"/>
          <p:cNvGrpSpPr/>
          <p:nvPr/>
        </p:nvGrpSpPr>
        <p:grpSpPr>
          <a:xfrm>
            <a:off x="2516061" y="3517819"/>
            <a:ext cx="394011" cy="339433"/>
            <a:chOff x="3320568" y="5902574"/>
            <a:chExt cx="394011" cy="339433"/>
          </a:xfrm>
          <a:solidFill>
            <a:schemeClr val="bg1"/>
          </a:solidFill>
        </p:grpSpPr>
        <p:sp>
          <p:nvSpPr>
            <p:cNvPr id="62" name="淘宝网Chenying0907出品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  <p:sp>
          <p:nvSpPr>
            <p:cNvPr id="63" name="淘宝网Chenying0907出品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  <p:sp>
          <p:nvSpPr>
            <p:cNvPr id="64" name="淘宝网Chenying0907出品 16"/>
            <p:cNvSpPr/>
            <p:nvPr/>
          </p:nvSpPr>
          <p:spPr bwMode="auto">
            <a:xfrm>
              <a:off x="3581258" y="5902574"/>
              <a:ext cx="133321" cy="15006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  <p:sp>
          <p:nvSpPr>
            <p:cNvPr id="65" name="淘宝网Chenying0907出品 17"/>
            <p:cNvSpPr/>
            <p:nvPr/>
          </p:nvSpPr>
          <p:spPr bwMode="auto">
            <a:xfrm>
              <a:off x="3584830" y="5954978"/>
              <a:ext cx="77373" cy="84560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66" name="淘宝网Chenying0907出品 12"/>
          <p:cNvSpPr/>
          <p:nvPr/>
        </p:nvSpPr>
        <p:spPr bwMode="auto">
          <a:xfrm>
            <a:off x="3713277" y="2352216"/>
            <a:ext cx="443435" cy="440963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正纤黑简体" panose="02000000000000000000" pitchFamily="2" charset="-122"/>
            </a:endParaRPr>
          </a:p>
        </p:txBody>
      </p:sp>
      <p:sp>
        <p:nvSpPr>
          <p:cNvPr id="67" name="淘宝网Chenying0907出品 18"/>
          <p:cNvSpPr>
            <a:spLocks noEditPoints="1"/>
          </p:cNvSpPr>
          <p:nvPr/>
        </p:nvSpPr>
        <p:spPr bwMode="auto">
          <a:xfrm>
            <a:off x="4909513" y="3491317"/>
            <a:ext cx="410817" cy="379611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方正正纤黑简体" panose="02000000000000000000" pitchFamily="2" charset="-122"/>
            </a:endParaRPr>
          </a:p>
        </p:txBody>
      </p:sp>
      <p:grpSp>
        <p:nvGrpSpPr>
          <p:cNvPr id="68" name="淘宝网Chenying0907出品 67"/>
          <p:cNvGrpSpPr/>
          <p:nvPr/>
        </p:nvGrpSpPr>
        <p:grpSpPr>
          <a:xfrm>
            <a:off x="3727791" y="4718875"/>
            <a:ext cx="419009" cy="345387"/>
            <a:chOff x="5161140" y="7206311"/>
            <a:chExt cx="419009" cy="345387"/>
          </a:xfrm>
          <a:solidFill>
            <a:schemeClr val="bg1"/>
          </a:solidFill>
        </p:grpSpPr>
        <p:sp>
          <p:nvSpPr>
            <p:cNvPr id="69" name="淘宝网Chenying0907出品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  <p:sp>
          <p:nvSpPr>
            <p:cNvPr id="70" name="淘宝网Chenying0907出品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方正正纤黑简体" panose="02000000000000000000" pitchFamily="2" charset="-122"/>
              </a:endParaRPr>
            </a:p>
          </p:txBody>
        </p:sp>
      </p:grpSp>
      <p:pic>
        <p:nvPicPr>
          <p:cNvPr id="33" name="Picture 4" descr="Cg-4WlJbU6uIHU_sAAw9OUjawgcAAMgKAB63w0ADD1R8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4984" y="2281996"/>
            <a:ext cx="4074759" cy="243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5" name="文本框 164"/>
          <p:cNvSpPr txBox="1"/>
          <p:nvPr/>
        </p:nvSpPr>
        <p:spPr>
          <a:xfrm>
            <a:off x="5435600" y="1034415"/>
            <a:ext cx="2863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学习资源</a:t>
            </a:r>
            <a:endParaRPr 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7" grpId="0"/>
      <p:bldP spid="66" grpId="0" bldLvl="0" animBg="1"/>
      <p:bldP spid="6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 bwMode="auto">
          <a:xfrm>
            <a:off x="686594" y="2037621"/>
            <a:ext cx="1949831" cy="1473658"/>
            <a:chOff x="2124319" y="2959375"/>
            <a:chExt cx="2331146" cy="1762708"/>
          </a:xfrm>
        </p:grpSpPr>
        <p:sp>
          <p:nvSpPr>
            <p:cNvPr id="34" name="任意多边形 33"/>
            <p:cNvSpPr/>
            <p:nvPr/>
          </p:nvSpPr>
          <p:spPr bwMode="auto">
            <a:xfrm rot="-5400000">
              <a:off x="2408538" y="2675156"/>
              <a:ext cx="1762708" cy="2331146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2"/>
            </a:solidFill>
            <a:ln w="14288" cap="flat">
              <a:noFill/>
              <a:prstDash val="solid"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2239655" y="3084729"/>
              <a:ext cx="1512000" cy="15120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75363" y="2041049"/>
            <a:ext cx="1949831" cy="1473658"/>
            <a:chOff x="2124319" y="2959375"/>
            <a:chExt cx="2331146" cy="1762708"/>
          </a:xfrm>
          <a:solidFill>
            <a:srgbClr val="01AABB"/>
          </a:solidFill>
        </p:grpSpPr>
        <p:sp>
          <p:nvSpPr>
            <p:cNvPr id="38" name="任意多边形 37"/>
            <p:cNvSpPr/>
            <p:nvPr/>
          </p:nvSpPr>
          <p:spPr bwMode="auto">
            <a:xfrm rot="-5400000">
              <a:off x="2408538" y="2675156"/>
              <a:ext cx="1762708" cy="2331146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2239655" y="3084729"/>
              <a:ext cx="1512000" cy="1512000"/>
            </a:xfrm>
            <a:prstGeom prst="ellipse">
              <a:avLst/>
            </a:prstGeom>
            <a:grpFill/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912543" y="4102922"/>
            <a:ext cx="4014581" cy="579910"/>
          </a:xfrm>
          <a:prstGeom prst="roundRect">
            <a:avLst>
              <a:gd name="adj" fmla="val 10215"/>
            </a:avLst>
          </a:prstGeom>
          <a:solidFill>
            <a:schemeClr val="accent5"/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要求：每个学生注册学习，流程参考使用手册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 descr="www_tuweimei_comComp_11067443_ZCa5eQxZtqhcpTOTaJYaZxMFGmuJhYz6.jpg"/>
          <p:cNvPicPr>
            <a:picLocks noGrp="1"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28" y="4463764"/>
            <a:ext cx="196215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21643" y="2324534"/>
            <a:ext cx="1188133" cy="899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在线公开课程</a:t>
            </a:r>
            <a:endParaRPr lang="zh-CN" altLang="en-US" sz="27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72058" y="2532179"/>
            <a:ext cx="1188133" cy="483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ICC</a:t>
            </a:r>
            <a:endParaRPr lang="en-US" altLang="zh-CN" sz="27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45" y="829945"/>
            <a:ext cx="2050415" cy="571500"/>
          </a:xfrm>
          <a:prstGeom prst="rect">
            <a:avLst/>
          </a:prstGeom>
        </p:spPr>
      </p:pic>
      <p:pic>
        <p:nvPicPr>
          <p:cNvPr id="5" name="图片 4" descr="IC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67705" y="1549400"/>
            <a:ext cx="5751195" cy="30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5" name="文本框 164"/>
          <p:cNvSpPr txBox="1"/>
          <p:nvPr/>
        </p:nvSpPr>
        <p:spPr>
          <a:xfrm>
            <a:off x="4137025" y="879475"/>
            <a:ext cx="2863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在线开放课程</a:t>
            </a:r>
            <a:endParaRPr 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01600" y="125730"/>
            <a:ext cx="629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1.0 </a:t>
            </a:r>
            <a:r>
              <a:rPr lang="zh-CN" altLang="en-US" sz="3200" dirty="0" smtClean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课程概况</a:t>
            </a:r>
            <a:endParaRPr lang="zh-CN" altLang="en-US" sz="32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038,&quot;width&quot;:17163}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996</Words>
  <Application>WPS 演示</Application>
  <PresentationFormat>自定义</PresentationFormat>
  <Paragraphs>185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造字工房力黑（非商用）常规体</vt:lpstr>
      <vt:lpstr>造字工房悦黑体验版常规体</vt:lpstr>
      <vt:lpstr>Wingdings</vt:lpstr>
      <vt:lpstr>Impact</vt:lpstr>
      <vt:lpstr>Leelawadee</vt:lpstr>
      <vt:lpstr>Leelawadee UI</vt:lpstr>
      <vt:lpstr>方正正纤黑简体</vt:lpstr>
      <vt:lpstr>Gill Sans</vt:lpstr>
      <vt:lpstr>Arial Unicode MS</vt:lpstr>
      <vt:lpstr>Calibri</vt:lpstr>
      <vt:lpstr>Gill Sans MT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CAFUC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LinLin</dc:creator>
  <cp:lastModifiedBy>lxf</cp:lastModifiedBy>
  <cp:revision>672</cp:revision>
  <cp:lastPrinted>2017-08-28T12:40:00Z</cp:lastPrinted>
  <dcterms:created xsi:type="dcterms:W3CDTF">2016-11-16T06:43:00Z</dcterms:created>
  <dcterms:modified xsi:type="dcterms:W3CDTF">2020-10-24T03:18:14Z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