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717" r:id="rId3"/>
    <p:sldId id="718" r:id="rId5"/>
    <p:sldId id="696" r:id="rId6"/>
    <p:sldId id="699" r:id="rId7"/>
    <p:sldId id="701" r:id="rId8"/>
    <p:sldId id="352" r:id="rId9"/>
    <p:sldId id="709" r:id="rId10"/>
    <p:sldId id="702" r:id="rId11"/>
    <p:sldId id="455" r:id="rId12"/>
    <p:sldId id="703" r:id="rId13"/>
    <p:sldId id="704" r:id="rId14"/>
    <p:sldId id="711" r:id="rId15"/>
    <p:sldId id="712" r:id="rId16"/>
    <p:sldId id="710" r:id="rId17"/>
    <p:sldId id="720" r:id="rId18"/>
    <p:sldId id="721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70C0"/>
    <a:srgbClr val="00CCFF"/>
    <a:srgbClr val="0066CC"/>
    <a:srgbClr val="0099FF"/>
    <a:srgbClr val="0066FF"/>
    <a:srgbClr val="1F4E79"/>
    <a:srgbClr val="FDFDFD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9" autoAdjust="0"/>
    <p:restoredTop sz="90424" autoAdjust="0"/>
  </p:normalViewPr>
  <p:slideViewPr>
    <p:cSldViewPr snapToGrid="0">
      <p:cViewPr varScale="1">
        <p:scale>
          <a:sx n="99" d="100"/>
          <a:sy n="99" d="100"/>
        </p:scale>
        <p:origin x="306" y="48"/>
      </p:cViewPr>
      <p:guideLst>
        <p:guide orient="horz" pos="2789"/>
        <p:guide pos="257"/>
        <p:guide pos="4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BDAEA-EF1F-4B39-97C1-5DC6FA1E27B8}" type="doc">
      <dgm:prSet loTypeId="urn:microsoft.com/office/officeart/2005/8/layout/radial4#2" loCatId="relationship" qsTypeId="urn:microsoft.com/office/officeart/2005/8/quickstyle/simple1#2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1FE26F43-FBB1-4092-98AD-1E8ED124F2FA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/>
            <a:t>APS</a:t>
          </a:r>
          <a:endParaRPr lang="zh-CN" altLang="en-US" dirty="0"/>
        </a:p>
      </dgm:t>
    </dgm:pt>
    <dgm:pt modelId="{CB0EF85A-7336-4737-BDF6-1C9966260DF9}" cxnId="{CD651F7D-AB0A-4212-A64F-2B4846CCE79D}" type="parTrans">
      <dgm:prSet/>
      <dgm:spPr/>
      <dgm:t>
        <a:bodyPr/>
        <a:lstStyle/>
        <a:p>
          <a:endParaRPr lang="zh-CN" altLang="en-US"/>
        </a:p>
      </dgm:t>
    </dgm:pt>
    <dgm:pt modelId="{9A66FA81-BAD9-43E0-9F6B-6824EA634383}" cxnId="{CD651F7D-AB0A-4212-A64F-2B4846CCE79D}" type="sibTrans">
      <dgm:prSet/>
      <dgm:spPr/>
      <dgm:t>
        <a:bodyPr/>
        <a:lstStyle/>
        <a:p>
          <a:endParaRPr lang="zh-CN" altLang="en-US"/>
        </a:p>
      </dgm:t>
    </dgm:pt>
    <dgm:pt modelId="{D02F2979-0FA0-4CB4-BED8-A75B80D258FF}">
      <dgm:prSet phldrT="[文本]" custT="1"/>
      <dgm:spPr>
        <a:solidFill>
          <a:srgbClr val="0070C0"/>
        </a:solidFill>
      </dgm:spPr>
      <dgm:t>
        <a:bodyPr/>
        <a:lstStyle/>
        <a:p>
          <a:endParaRPr lang="zh-CN" altLang="en-US" sz="2800" dirty="0"/>
        </a:p>
      </dgm:t>
    </dgm:pt>
    <dgm:pt modelId="{559F6466-5A84-499C-AFE8-5377B750DAD2}" cxnId="{EB78226D-D9EA-4095-9391-427DC8347907}" type="parTrans">
      <dgm:prSet/>
      <dgm:spPr/>
      <dgm:t>
        <a:bodyPr/>
        <a:lstStyle/>
        <a:p>
          <a:endParaRPr lang="zh-CN" altLang="en-US"/>
        </a:p>
      </dgm:t>
    </dgm:pt>
    <dgm:pt modelId="{537A8A14-9B39-41C5-A632-BA368767B66E}" cxnId="{EB78226D-D9EA-4095-9391-427DC8347907}" type="sibTrans">
      <dgm:prSet/>
      <dgm:spPr/>
      <dgm:t>
        <a:bodyPr/>
        <a:lstStyle/>
        <a:p>
          <a:endParaRPr lang="zh-CN" altLang="en-US"/>
        </a:p>
      </dgm:t>
    </dgm:pt>
    <dgm:pt modelId="{1D25BB9C-5EFC-4605-87A0-CD32FFFA6C3E}">
      <dgm:prSet phldrT="[文本]" custT="1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altLang="zh-CN" sz="2800" dirty="0">
              <a:solidFill>
                <a:srgbClr val="240381"/>
              </a:solidFill>
            </a:rPr>
            <a:t>6S</a:t>
          </a:r>
          <a:r>
            <a:rPr lang="zh-CN" altLang="en-US" sz="2800" dirty="0">
              <a:solidFill>
                <a:srgbClr val="240381"/>
              </a:solidFill>
            </a:rPr>
            <a:t>管理</a:t>
          </a:r>
        </a:p>
      </dgm:t>
    </dgm:pt>
    <dgm:pt modelId="{67CBCDF2-E9F2-4E89-A7EA-E82C96826C41}" cxnId="{97D80896-FD85-4539-9DD4-6CCFE252177F}" type="parTrans">
      <dgm:prSet/>
      <dgm:spPr/>
      <dgm:t>
        <a:bodyPr/>
        <a:lstStyle/>
        <a:p>
          <a:endParaRPr lang="zh-CN" altLang="en-US"/>
        </a:p>
      </dgm:t>
    </dgm:pt>
    <dgm:pt modelId="{D3C9A22D-B208-4903-9461-0B099321D6D9}" cxnId="{97D80896-FD85-4539-9DD4-6CCFE252177F}" type="sibTrans">
      <dgm:prSet/>
      <dgm:spPr/>
      <dgm:t>
        <a:bodyPr/>
        <a:lstStyle/>
        <a:p>
          <a:endParaRPr lang="zh-CN" altLang="en-US"/>
        </a:p>
      </dgm:t>
    </dgm:pt>
    <dgm:pt modelId="{9056B35F-3C4E-4202-80A0-3567145E5428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2800" dirty="0">
              <a:solidFill>
                <a:srgbClr val="240381"/>
              </a:solidFill>
            </a:rPr>
            <a:t>先进管理方法</a:t>
          </a:r>
        </a:p>
      </dgm:t>
    </dgm:pt>
    <dgm:pt modelId="{F60DEF71-B531-420F-B0CC-CB5F36825F91}" cxnId="{84B9B2B4-C901-4CCC-B43C-67FC8C30B4CB}" type="parTrans">
      <dgm:prSet/>
      <dgm:spPr/>
      <dgm:t>
        <a:bodyPr/>
        <a:lstStyle/>
        <a:p>
          <a:endParaRPr lang="zh-CN" altLang="en-US"/>
        </a:p>
      </dgm:t>
    </dgm:pt>
    <dgm:pt modelId="{384C7C44-41FA-4FB5-A07C-58B3B11DAE1F}" cxnId="{84B9B2B4-C901-4CCC-B43C-67FC8C30B4CB}" type="sibTrans">
      <dgm:prSet/>
      <dgm:spPr/>
      <dgm:t>
        <a:bodyPr/>
        <a:lstStyle/>
        <a:p>
          <a:endParaRPr lang="zh-CN" altLang="en-US"/>
        </a:p>
      </dgm:t>
    </dgm:pt>
    <dgm:pt modelId="{FEAC08D4-451D-4C5A-AAE2-CE0753F17C8B}">
      <dgm:prSet custT="1"/>
      <dgm:spPr>
        <a:solidFill>
          <a:srgbClr val="FFC000"/>
        </a:solidFill>
      </dgm:spPr>
      <dgm:t>
        <a:bodyPr/>
        <a:lstStyle/>
        <a:p>
          <a:endParaRPr lang="zh-CN" altLang="en-US" sz="2800" dirty="0"/>
        </a:p>
      </dgm:t>
    </dgm:pt>
    <dgm:pt modelId="{C30F9B2E-E0C7-43A2-96E3-4053C3186A35}" cxnId="{EEDD95DD-39BC-48B7-A7E7-B53E978A54B5}" type="parTrans">
      <dgm:prSet/>
      <dgm:spPr/>
      <dgm:t>
        <a:bodyPr/>
        <a:lstStyle/>
        <a:p>
          <a:endParaRPr lang="zh-CN" altLang="en-US"/>
        </a:p>
      </dgm:t>
    </dgm:pt>
    <dgm:pt modelId="{4FC2D27A-128E-43EB-A4EE-00F8190A9F49}" cxnId="{EEDD95DD-39BC-48B7-A7E7-B53E978A54B5}" type="sibTrans">
      <dgm:prSet/>
      <dgm:spPr/>
      <dgm:t>
        <a:bodyPr/>
        <a:lstStyle/>
        <a:p>
          <a:endParaRPr lang="zh-CN" altLang="en-US"/>
        </a:p>
      </dgm:t>
    </dgm:pt>
    <dgm:pt modelId="{38107980-95FB-432C-8D54-0750DE55981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altLang="zh-CN" sz="2800" dirty="0">
              <a:solidFill>
                <a:srgbClr val="240381"/>
              </a:solidFill>
            </a:rPr>
            <a:t>SMS</a:t>
          </a:r>
          <a:endParaRPr lang="zh-CN" altLang="en-US" sz="2800" dirty="0">
            <a:solidFill>
              <a:srgbClr val="240381"/>
            </a:solidFill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dirty="0"/>
        </a:p>
      </dgm:t>
    </dgm:pt>
    <dgm:pt modelId="{AE903D0C-A585-4697-97CD-6D516EEF61D9}" cxnId="{EF353D6D-2026-4111-8D26-8DFF2832A436}" type="parTrans">
      <dgm:prSet/>
      <dgm:spPr/>
      <dgm:t>
        <a:bodyPr/>
        <a:lstStyle/>
        <a:p>
          <a:endParaRPr lang="zh-CN" altLang="en-US"/>
        </a:p>
      </dgm:t>
    </dgm:pt>
    <dgm:pt modelId="{8547D0A8-1159-4D67-9046-9523F168074B}" cxnId="{EF353D6D-2026-4111-8D26-8DFF2832A436}" type="sibTrans">
      <dgm:prSet/>
      <dgm:spPr/>
      <dgm:t>
        <a:bodyPr/>
        <a:lstStyle/>
        <a:p>
          <a:endParaRPr lang="zh-CN" altLang="en-US"/>
        </a:p>
      </dgm:t>
    </dgm:pt>
    <dgm:pt modelId="{E109F71C-1FEC-4A0D-8A51-1AD14AE99C30}" type="pres">
      <dgm:prSet presAssocID="{2AEBDAEA-EF1F-4B39-97C1-5DC6FA1E27B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C10D03-F586-462C-9379-34337FA7A2BF}" type="pres">
      <dgm:prSet presAssocID="{1FE26F43-FBB1-4092-98AD-1E8ED124F2FA}" presName="centerShape" presStyleLbl="node0" presStyleIdx="0" presStyleCnt="1"/>
      <dgm:spPr/>
    </dgm:pt>
    <dgm:pt modelId="{EE9BF0DA-E2DF-45EC-BCA8-95645854F7F0}" type="pres">
      <dgm:prSet presAssocID="{559F6466-5A84-499C-AFE8-5377B750DAD2}" presName="parTrans" presStyleLbl="bgSibTrans2D1" presStyleIdx="0" presStyleCnt="5"/>
      <dgm:spPr/>
    </dgm:pt>
    <dgm:pt modelId="{598641A2-879F-4E85-9631-0DD32B77EE87}" type="pres">
      <dgm:prSet presAssocID="{D02F2979-0FA0-4CB4-BED8-A75B80D258FF}" presName="node" presStyleLbl="node1" presStyleIdx="0" presStyleCnt="5">
        <dgm:presLayoutVars>
          <dgm:bulletEnabled val="1"/>
        </dgm:presLayoutVars>
      </dgm:prSet>
      <dgm:spPr/>
    </dgm:pt>
    <dgm:pt modelId="{FB0DC41A-70C6-4783-AFD9-09553F0386E0}" type="pres">
      <dgm:prSet presAssocID="{67CBCDF2-E9F2-4E89-A7EA-E82C96826C41}" presName="parTrans" presStyleLbl="bgSibTrans2D1" presStyleIdx="1" presStyleCnt="5"/>
      <dgm:spPr/>
    </dgm:pt>
    <dgm:pt modelId="{C3F76BFD-DE77-46C8-9909-D7E8907E7618}" type="pres">
      <dgm:prSet presAssocID="{1D25BB9C-5EFC-4605-87A0-CD32FFFA6C3E}" presName="node" presStyleLbl="node1" presStyleIdx="1" presStyleCnt="5" custRadScaleRad="100310" custRadScaleInc="2334">
        <dgm:presLayoutVars>
          <dgm:bulletEnabled val="1"/>
        </dgm:presLayoutVars>
      </dgm:prSet>
      <dgm:spPr/>
    </dgm:pt>
    <dgm:pt modelId="{995EAD08-1427-46C6-BE0F-0A3E4CB78DD1}" type="pres">
      <dgm:prSet presAssocID="{AE903D0C-A585-4697-97CD-6D516EEF61D9}" presName="parTrans" presStyleLbl="bgSibTrans2D1" presStyleIdx="2" presStyleCnt="5"/>
      <dgm:spPr/>
    </dgm:pt>
    <dgm:pt modelId="{FCA9A818-99EA-4836-99C6-89E0CD0F9EF6}" type="pres">
      <dgm:prSet presAssocID="{38107980-95FB-432C-8D54-0750DE559819}" presName="node" presStyleLbl="node1" presStyleIdx="2" presStyleCnt="5">
        <dgm:presLayoutVars>
          <dgm:bulletEnabled val="1"/>
        </dgm:presLayoutVars>
      </dgm:prSet>
      <dgm:spPr/>
    </dgm:pt>
    <dgm:pt modelId="{384A2042-6A7D-4715-80CE-E55320051315}" type="pres">
      <dgm:prSet presAssocID="{F60DEF71-B531-420F-B0CC-CB5F36825F91}" presName="parTrans" presStyleLbl="bgSibTrans2D1" presStyleIdx="3" presStyleCnt="5"/>
      <dgm:spPr/>
    </dgm:pt>
    <dgm:pt modelId="{37D9329C-6F95-463C-B37B-BAF0932CDB00}" type="pres">
      <dgm:prSet presAssocID="{9056B35F-3C4E-4202-80A0-3567145E5428}" presName="node" presStyleLbl="node1" presStyleIdx="3" presStyleCnt="5">
        <dgm:presLayoutVars>
          <dgm:bulletEnabled val="1"/>
        </dgm:presLayoutVars>
      </dgm:prSet>
      <dgm:spPr/>
    </dgm:pt>
    <dgm:pt modelId="{BD5D19A2-40F5-498D-8C51-707D319467D0}" type="pres">
      <dgm:prSet presAssocID="{C30F9B2E-E0C7-43A2-96E3-4053C3186A35}" presName="parTrans" presStyleLbl="bgSibTrans2D1" presStyleIdx="4" presStyleCnt="5"/>
      <dgm:spPr/>
    </dgm:pt>
    <dgm:pt modelId="{76540340-9162-4F50-942C-89D6037E4FB8}" type="pres">
      <dgm:prSet presAssocID="{FEAC08D4-451D-4C5A-AAE2-CE0753F17C8B}" presName="node" presStyleLbl="node1" presStyleIdx="4" presStyleCnt="5">
        <dgm:presLayoutVars>
          <dgm:bulletEnabled val="1"/>
        </dgm:presLayoutVars>
      </dgm:prSet>
      <dgm:spPr/>
    </dgm:pt>
  </dgm:ptLst>
  <dgm:cxnLst>
    <dgm:cxn modelId="{C3C8F716-7F52-4952-9739-D0065A2FA297}" type="presOf" srcId="{67CBCDF2-E9F2-4E89-A7EA-E82C96826C41}" destId="{FB0DC41A-70C6-4783-AFD9-09553F0386E0}" srcOrd="0" destOrd="0" presId="urn:microsoft.com/office/officeart/2005/8/layout/radial4#2"/>
    <dgm:cxn modelId="{D9FB2B28-8886-425F-A0ED-D4A59371342B}" type="presOf" srcId="{9056B35F-3C4E-4202-80A0-3567145E5428}" destId="{37D9329C-6F95-463C-B37B-BAF0932CDB00}" srcOrd="0" destOrd="0" presId="urn:microsoft.com/office/officeart/2005/8/layout/radial4#2"/>
    <dgm:cxn modelId="{70A56365-5CFD-47C1-A800-8EFFB22150D3}" type="presOf" srcId="{AE903D0C-A585-4697-97CD-6D516EEF61D9}" destId="{995EAD08-1427-46C6-BE0F-0A3E4CB78DD1}" srcOrd="0" destOrd="0" presId="urn:microsoft.com/office/officeart/2005/8/layout/radial4#2"/>
    <dgm:cxn modelId="{EB78226D-D9EA-4095-9391-427DC8347907}" srcId="{1FE26F43-FBB1-4092-98AD-1E8ED124F2FA}" destId="{D02F2979-0FA0-4CB4-BED8-A75B80D258FF}" srcOrd="0" destOrd="0" parTransId="{559F6466-5A84-499C-AFE8-5377B750DAD2}" sibTransId="{537A8A14-9B39-41C5-A632-BA368767B66E}"/>
    <dgm:cxn modelId="{EF353D6D-2026-4111-8D26-8DFF2832A436}" srcId="{1FE26F43-FBB1-4092-98AD-1E8ED124F2FA}" destId="{38107980-95FB-432C-8D54-0750DE559819}" srcOrd="2" destOrd="0" parTransId="{AE903D0C-A585-4697-97CD-6D516EEF61D9}" sibTransId="{8547D0A8-1159-4D67-9046-9523F168074B}"/>
    <dgm:cxn modelId="{1E6D4D51-1C85-4F0C-88BC-126E5A97292E}" type="presOf" srcId="{2AEBDAEA-EF1F-4B39-97C1-5DC6FA1E27B8}" destId="{E109F71C-1FEC-4A0D-8A51-1AD14AE99C30}" srcOrd="0" destOrd="0" presId="urn:microsoft.com/office/officeart/2005/8/layout/radial4#2"/>
    <dgm:cxn modelId="{E960F071-F4E0-4B34-A440-95277E96AA59}" type="presOf" srcId="{C30F9B2E-E0C7-43A2-96E3-4053C3186A35}" destId="{BD5D19A2-40F5-498D-8C51-707D319467D0}" srcOrd="0" destOrd="0" presId="urn:microsoft.com/office/officeart/2005/8/layout/radial4#2"/>
    <dgm:cxn modelId="{5D8DC579-3BAA-4B3D-A153-328674B209AD}" type="presOf" srcId="{1FE26F43-FBB1-4092-98AD-1E8ED124F2FA}" destId="{D0C10D03-F586-462C-9379-34337FA7A2BF}" srcOrd="0" destOrd="0" presId="urn:microsoft.com/office/officeart/2005/8/layout/radial4#2"/>
    <dgm:cxn modelId="{CD651F7D-AB0A-4212-A64F-2B4846CCE79D}" srcId="{2AEBDAEA-EF1F-4B39-97C1-5DC6FA1E27B8}" destId="{1FE26F43-FBB1-4092-98AD-1E8ED124F2FA}" srcOrd="0" destOrd="0" parTransId="{CB0EF85A-7336-4737-BDF6-1C9966260DF9}" sibTransId="{9A66FA81-BAD9-43E0-9F6B-6824EA634383}"/>
    <dgm:cxn modelId="{F9926582-5D47-4ACC-A35F-5BF133830B5D}" type="presOf" srcId="{FEAC08D4-451D-4C5A-AAE2-CE0753F17C8B}" destId="{76540340-9162-4F50-942C-89D6037E4FB8}" srcOrd="0" destOrd="0" presId="urn:microsoft.com/office/officeart/2005/8/layout/radial4#2"/>
    <dgm:cxn modelId="{97D80896-FD85-4539-9DD4-6CCFE252177F}" srcId="{1FE26F43-FBB1-4092-98AD-1E8ED124F2FA}" destId="{1D25BB9C-5EFC-4605-87A0-CD32FFFA6C3E}" srcOrd="1" destOrd="0" parTransId="{67CBCDF2-E9F2-4E89-A7EA-E82C96826C41}" sibTransId="{D3C9A22D-B208-4903-9461-0B099321D6D9}"/>
    <dgm:cxn modelId="{75E3009D-7F45-4CEE-A291-E0AE530282B6}" type="presOf" srcId="{1D25BB9C-5EFC-4605-87A0-CD32FFFA6C3E}" destId="{C3F76BFD-DE77-46C8-9909-D7E8907E7618}" srcOrd="0" destOrd="0" presId="urn:microsoft.com/office/officeart/2005/8/layout/radial4#2"/>
    <dgm:cxn modelId="{84B9B2B4-C901-4CCC-B43C-67FC8C30B4CB}" srcId="{1FE26F43-FBB1-4092-98AD-1E8ED124F2FA}" destId="{9056B35F-3C4E-4202-80A0-3567145E5428}" srcOrd="3" destOrd="0" parTransId="{F60DEF71-B531-420F-B0CC-CB5F36825F91}" sibTransId="{384C7C44-41FA-4FB5-A07C-58B3B11DAE1F}"/>
    <dgm:cxn modelId="{13AB7FBD-152D-4295-B3F7-79228F7925B6}" type="presOf" srcId="{D02F2979-0FA0-4CB4-BED8-A75B80D258FF}" destId="{598641A2-879F-4E85-9631-0DD32B77EE87}" srcOrd="0" destOrd="0" presId="urn:microsoft.com/office/officeart/2005/8/layout/radial4#2"/>
    <dgm:cxn modelId="{49E170BF-6D9D-4AAF-8520-FDD3A769E696}" type="presOf" srcId="{38107980-95FB-432C-8D54-0750DE559819}" destId="{FCA9A818-99EA-4836-99C6-89E0CD0F9EF6}" srcOrd="0" destOrd="0" presId="urn:microsoft.com/office/officeart/2005/8/layout/radial4#2"/>
    <dgm:cxn modelId="{7EBD91CA-679C-425C-9422-DD854D9C3541}" type="presOf" srcId="{559F6466-5A84-499C-AFE8-5377B750DAD2}" destId="{EE9BF0DA-E2DF-45EC-BCA8-95645854F7F0}" srcOrd="0" destOrd="0" presId="urn:microsoft.com/office/officeart/2005/8/layout/radial4#2"/>
    <dgm:cxn modelId="{EEDD95DD-39BC-48B7-A7E7-B53E978A54B5}" srcId="{1FE26F43-FBB1-4092-98AD-1E8ED124F2FA}" destId="{FEAC08D4-451D-4C5A-AAE2-CE0753F17C8B}" srcOrd="4" destOrd="0" parTransId="{C30F9B2E-E0C7-43A2-96E3-4053C3186A35}" sibTransId="{4FC2D27A-128E-43EB-A4EE-00F8190A9F49}"/>
    <dgm:cxn modelId="{0DF93AE4-6743-47DB-ACFC-1E62AA4CFAD2}" type="presOf" srcId="{F60DEF71-B531-420F-B0CC-CB5F36825F91}" destId="{384A2042-6A7D-4715-80CE-E55320051315}" srcOrd="0" destOrd="0" presId="urn:microsoft.com/office/officeart/2005/8/layout/radial4#2"/>
    <dgm:cxn modelId="{0B1E3FC5-0BA3-4E41-BB91-670FBE1A8096}" type="presParOf" srcId="{E109F71C-1FEC-4A0D-8A51-1AD14AE99C30}" destId="{D0C10D03-F586-462C-9379-34337FA7A2BF}" srcOrd="0" destOrd="0" presId="urn:microsoft.com/office/officeart/2005/8/layout/radial4#2"/>
    <dgm:cxn modelId="{C8252991-DD8A-426E-AB6B-9754BC4B4207}" type="presParOf" srcId="{E109F71C-1FEC-4A0D-8A51-1AD14AE99C30}" destId="{EE9BF0DA-E2DF-45EC-BCA8-95645854F7F0}" srcOrd="1" destOrd="0" presId="urn:microsoft.com/office/officeart/2005/8/layout/radial4#2"/>
    <dgm:cxn modelId="{F7BD7539-8AF4-427A-A1DA-1D413912EFA1}" type="presParOf" srcId="{E109F71C-1FEC-4A0D-8A51-1AD14AE99C30}" destId="{598641A2-879F-4E85-9631-0DD32B77EE87}" srcOrd="2" destOrd="0" presId="urn:microsoft.com/office/officeart/2005/8/layout/radial4#2"/>
    <dgm:cxn modelId="{1F7FCD4D-4C66-4786-947D-A4AB338A4BC3}" type="presParOf" srcId="{E109F71C-1FEC-4A0D-8A51-1AD14AE99C30}" destId="{FB0DC41A-70C6-4783-AFD9-09553F0386E0}" srcOrd="3" destOrd="0" presId="urn:microsoft.com/office/officeart/2005/8/layout/radial4#2"/>
    <dgm:cxn modelId="{6D24B628-A77C-4885-9F7B-14666515BC41}" type="presParOf" srcId="{E109F71C-1FEC-4A0D-8A51-1AD14AE99C30}" destId="{C3F76BFD-DE77-46C8-9909-D7E8907E7618}" srcOrd="4" destOrd="0" presId="urn:microsoft.com/office/officeart/2005/8/layout/radial4#2"/>
    <dgm:cxn modelId="{77924573-1E08-4BE7-BDA7-B7DC9621D97C}" type="presParOf" srcId="{E109F71C-1FEC-4A0D-8A51-1AD14AE99C30}" destId="{995EAD08-1427-46C6-BE0F-0A3E4CB78DD1}" srcOrd="5" destOrd="0" presId="urn:microsoft.com/office/officeart/2005/8/layout/radial4#2"/>
    <dgm:cxn modelId="{BBA26DE7-A798-4752-9861-9C1B95648949}" type="presParOf" srcId="{E109F71C-1FEC-4A0D-8A51-1AD14AE99C30}" destId="{FCA9A818-99EA-4836-99C6-89E0CD0F9EF6}" srcOrd="6" destOrd="0" presId="urn:microsoft.com/office/officeart/2005/8/layout/radial4#2"/>
    <dgm:cxn modelId="{971655CD-35EE-4DF4-AD72-4D9949AAB658}" type="presParOf" srcId="{E109F71C-1FEC-4A0D-8A51-1AD14AE99C30}" destId="{384A2042-6A7D-4715-80CE-E55320051315}" srcOrd="7" destOrd="0" presId="urn:microsoft.com/office/officeart/2005/8/layout/radial4#2"/>
    <dgm:cxn modelId="{337CBE1A-0511-4815-AF1D-F69F8BFC1F79}" type="presParOf" srcId="{E109F71C-1FEC-4A0D-8A51-1AD14AE99C30}" destId="{37D9329C-6F95-463C-B37B-BAF0932CDB00}" srcOrd="8" destOrd="0" presId="urn:microsoft.com/office/officeart/2005/8/layout/radial4#2"/>
    <dgm:cxn modelId="{1A2785CA-302F-4827-906F-44403E499FF4}" type="presParOf" srcId="{E109F71C-1FEC-4A0D-8A51-1AD14AE99C30}" destId="{BD5D19A2-40F5-498D-8C51-707D319467D0}" srcOrd="9" destOrd="0" presId="urn:microsoft.com/office/officeart/2005/8/layout/radial4#2"/>
    <dgm:cxn modelId="{3483428D-F5DD-4211-8987-FF0CCF213208}" type="presParOf" srcId="{E109F71C-1FEC-4A0D-8A51-1AD14AE99C30}" destId="{76540340-9162-4F50-942C-89D6037E4FB8}" srcOrd="10" destOrd="0" presId="urn:microsoft.com/office/officeart/2005/8/layout/radial4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10D03-F586-462C-9379-34337FA7A2BF}">
      <dsp:nvSpPr>
        <dsp:cNvPr id="0" name=""/>
        <dsp:cNvSpPr/>
      </dsp:nvSpPr>
      <dsp:spPr>
        <a:xfrm>
          <a:off x="3018155" y="3072899"/>
          <a:ext cx="2091690" cy="209169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kern="1200" dirty="0"/>
            <a:t>APS</a:t>
          </a:r>
          <a:endParaRPr lang="zh-CN" altLang="en-US" sz="6500" kern="1200" dirty="0"/>
        </a:p>
      </dsp:txBody>
      <dsp:txXfrm>
        <a:off x="3324476" y="3379220"/>
        <a:ext cx="1479048" cy="1479048"/>
      </dsp:txXfrm>
    </dsp:sp>
    <dsp:sp modelId="{EE9BF0DA-E2DF-45EC-BCA8-95645854F7F0}">
      <dsp:nvSpPr>
        <dsp:cNvPr id="0" name=""/>
        <dsp:cNvSpPr/>
      </dsp:nvSpPr>
      <dsp:spPr>
        <a:xfrm rot="10800000">
          <a:off x="994175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641A2-879F-4E85-9631-0DD32B77EE87}">
      <dsp:nvSpPr>
        <dsp:cNvPr id="0" name=""/>
        <dsp:cNvSpPr/>
      </dsp:nvSpPr>
      <dsp:spPr>
        <a:xfrm>
          <a:off x="622" y="3323902"/>
          <a:ext cx="1987105" cy="158968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800" kern="1200" dirty="0"/>
        </a:p>
      </dsp:txBody>
      <dsp:txXfrm>
        <a:off x="47182" y="3370462"/>
        <a:ext cx="1893985" cy="1496564"/>
      </dsp:txXfrm>
    </dsp:sp>
    <dsp:sp modelId="{FB0DC41A-70C6-4783-AFD9-09553F0386E0}">
      <dsp:nvSpPr>
        <dsp:cNvPr id="0" name=""/>
        <dsp:cNvSpPr/>
      </dsp:nvSpPr>
      <dsp:spPr>
        <a:xfrm rot="13550414">
          <a:off x="1627285" y="2300856"/>
          <a:ext cx="1921654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76BFD-DE77-46C8-9909-D7E8907E7618}">
      <dsp:nvSpPr>
        <dsp:cNvPr id="0" name=""/>
        <dsp:cNvSpPr/>
      </dsp:nvSpPr>
      <dsp:spPr>
        <a:xfrm>
          <a:off x="925188" y="1114782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solidFill>
                <a:srgbClr val="240381"/>
              </a:solidFill>
            </a:rPr>
            <a:t>6S</a:t>
          </a:r>
          <a:r>
            <a:rPr lang="zh-CN" altLang="en-US" sz="2800" kern="1200" dirty="0">
              <a:solidFill>
                <a:srgbClr val="240381"/>
              </a:solidFill>
            </a:rPr>
            <a:t>管理</a:t>
          </a:r>
        </a:p>
      </dsp:txBody>
      <dsp:txXfrm>
        <a:off x="971748" y="1161342"/>
        <a:ext cx="1893985" cy="1496564"/>
      </dsp:txXfrm>
    </dsp:sp>
    <dsp:sp modelId="{995EAD08-1427-46C6-BE0F-0A3E4CB78DD1}">
      <dsp:nvSpPr>
        <dsp:cNvPr id="0" name=""/>
        <dsp:cNvSpPr/>
      </dsp:nvSpPr>
      <dsp:spPr>
        <a:xfrm rot="16200000">
          <a:off x="3107669" y="1707184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9A818-99EA-4836-99C6-89E0CD0F9EF6}">
      <dsp:nvSpPr>
        <dsp:cNvPr id="0" name=""/>
        <dsp:cNvSpPr/>
      </dsp:nvSpPr>
      <dsp:spPr>
        <a:xfrm>
          <a:off x="3070447" y="254077"/>
          <a:ext cx="1987105" cy="1589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altLang="zh-CN" sz="2800" kern="1200" dirty="0">
              <a:solidFill>
                <a:srgbClr val="240381"/>
              </a:solidFill>
            </a:rPr>
            <a:t>SMS</a:t>
          </a:r>
          <a:endParaRPr lang="zh-CN" altLang="en-US" sz="2800" kern="1200" dirty="0">
            <a:solidFill>
              <a:srgbClr val="240381"/>
            </a:solidFill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3117007" y="300637"/>
        <a:ext cx="1893985" cy="1496564"/>
      </dsp:txXfrm>
    </dsp:sp>
    <dsp:sp modelId="{384A2042-6A7D-4715-80CE-E55320051315}">
      <dsp:nvSpPr>
        <dsp:cNvPr id="0" name=""/>
        <dsp:cNvSpPr/>
      </dsp:nvSpPr>
      <dsp:spPr>
        <a:xfrm rot="18900000">
          <a:off x="4602135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9329C-6F95-463C-B37B-BAF0932CDB00}">
      <dsp:nvSpPr>
        <dsp:cNvPr id="0" name=""/>
        <dsp:cNvSpPr/>
      </dsp:nvSpPr>
      <dsp:spPr>
        <a:xfrm>
          <a:off x="5241141" y="1153208"/>
          <a:ext cx="1987105" cy="158968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240381"/>
              </a:solidFill>
            </a:rPr>
            <a:t>先进管理方法</a:t>
          </a:r>
        </a:p>
      </dsp:txBody>
      <dsp:txXfrm>
        <a:off x="5287701" y="1199768"/>
        <a:ext cx="1893985" cy="1496564"/>
      </dsp:txXfrm>
    </dsp:sp>
    <dsp:sp modelId="{BD5D19A2-40F5-498D-8C51-707D319467D0}">
      <dsp:nvSpPr>
        <dsp:cNvPr id="0" name=""/>
        <dsp:cNvSpPr/>
      </dsp:nvSpPr>
      <dsp:spPr>
        <a:xfrm>
          <a:off x="5221163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40340-9162-4F50-942C-89D6037E4FB8}">
      <dsp:nvSpPr>
        <dsp:cNvPr id="0" name=""/>
        <dsp:cNvSpPr/>
      </dsp:nvSpPr>
      <dsp:spPr>
        <a:xfrm>
          <a:off x="6140272" y="3323902"/>
          <a:ext cx="1987105" cy="158968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800" kern="1200" dirty="0"/>
        </a:p>
      </dsp:txBody>
      <dsp:txXfrm>
        <a:off x="6186832" y="3370462"/>
        <a:ext cx="1893985" cy="149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2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B0B0FA-57F4-4336-BC85-E1A52F8692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3F2D21-BD29-43FF-9C93-41E822E6BB1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9E7EC5-D61C-4FD7-984B-07E436071CC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82BD773-514F-4D2C-A8BA-9BE15E3EAA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212A2C-2D32-458D-85B4-53B90FC22A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64549-8527-4643-8F43-79136C4294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APS</a:t>
            </a:r>
            <a:r>
              <a:rPr lang="zh-CN" altLang="en-US" dirty="0"/>
              <a:t>内涵丰富，在沈阳维修基地</a:t>
            </a:r>
            <a:endParaRPr lang="zh-CN" altLang="en-US" dirty="0"/>
          </a:p>
          <a:p>
            <a:r>
              <a:rPr lang="zh-CN" altLang="en-US" dirty="0"/>
              <a:t> 经过半年试点，取得了良好的成效。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，是一个群众性的创新攻关活动，充分激发广大职工创新意识，群策群力为公司的安全生产、经营管理和提质增效降耗营造氛围、创造条件。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3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个月的时间在数据采集、案例积攒、</a:t>
            </a:r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12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次修改、方案验证中悄然逝去。那起码得要有一部</a:t>
            </a:r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3D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打印机，要有</a:t>
            </a:r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3D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打印新型材料</a:t>
            </a:r>
            <a:endParaRPr lang="en-US" altLang="zh-CN" b="0" i="0" u="none" strike="noStrike" dirty="0">
              <a:solidFill>
                <a:srgbClr val="191919"/>
              </a:solidFill>
              <a:effectLst/>
              <a:latin typeface="PingFang SC"/>
            </a:endParaRPr>
          </a:p>
          <a:p>
            <a:endParaRPr lang="en-US" altLang="zh-CN" b="0" i="0" u="none" strike="noStrike" dirty="0">
              <a:solidFill>
                <a:srgbClr val="191919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强烈的责任意识，扎实的基本功，高超的技术水平和职业素养</a:t>
            </a:r>
            <a:endParaRPr lang="zh-CN" altLang="en-US" sz="1200" kern="100" dirty="0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3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个月的时间在数据采集、案例积攒、</a:t>
            </a:r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12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次修改、方案验证中悄然逝去。那起码得要有一部</a:t>
            </a:r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3D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打印机，要有</a:t>
            </a:r>
            <a:r>
              <a:rPr lang="en-US" altLang="zh-CN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3D</a:t>
            </a:r>
            <a:r>
              <a:rPr lang="zh-CN" altLang="en-US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打印新型材料</a:t>
            </a:r>
            <a:endParaRPr lang="en-US" altLang="zh-CN" b="0" i="0" u="none" strike="noStrike" dirty="0">
              <a:solidFill>
                <a:srgbClr val="191919"/>
              </a:solidFill>
              <a:effectLst/>
              <a:latin typeface="PingFang SC"/>
            </a:endParaRPr>
          </a:p>
          <a:p>
            <a:endParaRPr lang="en-US" altLang="zh-CN" b="0" i="0" u="none" strike="noStrike" dirty="0">
              <a:solidFill>
                <a:srgbClr val="191919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+mn-ea"/>
                <a:cs typeface="Times New Roman" panose="02020603050405020304" pitchFamily="18" charset="0"/>
              </a:rPr>
              <a:t>强烈的责任意识，扎实的基本功，高超的技术水平和职业素养</a:t>
            </a:r>
            <a:endParaRPr lang="zh-CN" altLang="en-US" sz="1200" kern="100" dirty="0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/>
          <p:cNvPicPr>
            <a:picLocks noChangeAspect="1"/>
          </p:cNvPicPr>
          <p:nvPr userDrawn="1"/>
        </p:nvPicPr>
        <p:blipFill rotWithShape="1">
          <a:blip r:embed="rId2" cstate="print"/>
          <a:srcRect b="17971"/>
          <a:stretch>
            <a:fillRect/>
          </a:stretch>
        </p:blipFill>
        <p:spPr>
          <a:xfrm>
            <a:off x="0" y="1722438"/>
            <a:ext cx="12192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12"/>
          <p:cNvGrpSpPr>
            <a:grpSpLocks noChangeAspect="1"/>
          </p:cNvGrpSpPr>
          <p:nvPr/>
        </p:nvGrpSpPr>
        <p:grpSpPr bwMode="auto">
          <a:xfrm>
            <a:off x="947738" y="1216025"/>
            <a:ext cx="3973512" cy="866775"/>
            <a:chOff x="805634" y="1218023"/>
            <a:chExt cx="6356373" cy="1386889"/>
          </a:xfrm>
        </p:grpSpPr>
        <p:grpSp>
          <p:nvGrpSpPr>
            <p:cNvPr id="8" name="组合 13"/>
            <p:cNvGrpSpPr>
              <a:grpSpLocks noChangeAspect="1"/>
            </p:cNvGrpSpPr>
            <p:nvPr/>
          </p:nvGrpSpPr>
          <p:grpSpPr bwMode="auto">
            <a:xfrm>
              <a:off x="805634" y="1225318"/>
              <a:ext cx="1360676" cy="1379594"/>
              <a:chOff x="952919" y="2376194"/>
              <a:chExt cx="1732247" cy="1756328"/>
            </a:xfrm>
          </p:grpSpPr>
          <p:sp>
            <p:nvSpPr>
              <p:cNvPr id="11" name="等腰三角形 15"/>
              <p:cNvSpPr>
                <a:spLocks noChangeAspect="1"/>
              </p:cNvSpPr>
              <p:nvPr/>
            </p:nvSpPr>
            <p:spPr>
              <a:xfrm flipV="1">
                <a:off x="1479895" y="3398467"/>
                <a:ext cx="879372" cy="7340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2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2919" y="2376194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91133" y="1218023"/>
              <a:ext cx="4770874" cy="72000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06721" y="1931269"/>
            <a:ext cx="7997352" cy="64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0" cap="none" spc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06721" y="2882752"/>
            <a:ext cx="7997352" cy="1440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06721" y="4646218"/>
            <a:ext cx="7997352" cy="64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4"/>
          </p:nvPr>
        </p:nvSpPr>
        <p:spPr>
          <a:xfrm>
            <a:off x="3806721" y="5294752"/>
            <a:ext cx="7997352" cy="64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0AA-88DD-4B00-96C5-144ECE49AA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7696-5129-4F58-888F-CC0BE13ED1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62AF-B21D-4C56-97B0-2654351FB7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print"/>
          <a:srcRect b="17970"/>
          <a:stretch>
            <a:fillRect/>
          </a:stretch>
        </p:blipFill>
        <p:spPr bwMode="auto">
          <a:xfrm>
            <a:off x="0" y="1722438"/>
            <a:ext cx="1219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2"/>
          <p:cNvGrpSpPr>
            <a:grpSpLocks noChangeAspect="1"/>
          </p:cNvGrpSpPr>
          <p:nvPr userDrawn="1"/>
        </p:nvGrpSpPr>
        <p:grpSpPr bwMode="auto">
          <a:xfrm>
            <a:off x="708025" y="1114425"/>
            <a:ext cx="4641850" cy="1031875"/>
            <a:chOff x="908907" y="1190892"/>
            <a:chExt cx="6476858" cy="1440000"/>
          </a:xfrm>
        </p:grpSpPr>
        <p:grpSp>
          <p:nvGrpSpPr>
            <p:cNvPr id="7" name="组合 13"/>
            <p:cNvGrpSpPr>
              <a:grpSpLocks noChangeAspect="1"/>
            </p:cNvGrpSpPr>
            <p:nvPr/>
          </p:nvGrpSpPr>
          <p:grpSpPr bwMode="auto">
            <a:xfrm>
              <a:off x="908907" y="1190892"/>
              <a:ext cx="1360676" cy="1440000"/>
              <a:chOff x="1084394" y="2332368"/>
              <a:chExt cx="1732247" cy="1833232"/>
            </a:xfrm>
          </p:grpSpPr>
          <p:sp>
            <p:nvSpPr>
              <p:cNvPr id="10" name="等腰三角形 15"/>
              <p:cNvSpPr/>
              <p:nvPr/>
            </p:nvSpPr>
            <p:spPr>
              <a:xfrm flipV="1">
                <a:off x="1524307" y="3251804"/>
                <a:ext cx="1060302" cy="9137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1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84394" y="2332368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14892" y="1192633"/>
              <a:ext cx="4770873" cy="720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7"/>
          <p:cNvPicPr>
            <a:picLocks noChangeAspect="1"/>
          </p:cNvPicPr>
          <p:nvPr userDrawn="1"/>
        </p:nvPicPr>
        <p:blipFill>
          <a:blip r:embed="rId5" cstate="print"/>
          <a:srcRect l="1929" t="33606" r="2158" b="24493"/>
          <a:stretch>
            <a:fillRect/>
          </a:stretch>
        </p:blipFill>
        <p:spPr bwMode="auto">
          <a:xfrm rot="21000000">
            <a:off x="1587500" y="2671763"/>
            <a:ext cx="1931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8"/>
          <p:cNvCxnSpPr/>
          <p:nvPr userDrawn="1"/>
        </p:nvCxnSpPr>
        <p:spPr>
          <a:xfrm>
            <a:off x="3813175" y="2584450"/>
            <a:ext cx="0" cy="2879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3648" y="1965237"/>
            <a:ext cx="7997352" cy="100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3648" y="2983362"/>
            <a:ext cx="7997352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13648" y="4253487"/>
            <a:ext cx="7997352" cy="126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50BB-C08F-4DAC-A481-49CDDD2036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5875" y="-4445"/>
            <a:ext cx="12207875" cy="758825"/>
          </a:xfrm>
          <a:prstGeom prst="rect">
            <a:avLst/>
          </a:prstGeom>
          <a:gradFill flip="none" rotWithShape="1">
            <a:gsLst>
              <a:gs pos="100000">
                <a:srgbClr val="E8E8E8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519113" y="727075"/>
            <a:ext cx="11672887" cy="71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27075"/>
            <a:ext cx="48736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4525" y="109538"/>
            <a:ext cx="13874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0" y="6678613"/>
            <a:ext cx="11087100" cy="179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136313" y="6678613"/>
            <a:ext cx="1055687" cy="179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 userDrawn="1"/>
        </p:nvSpPr>
        <p:spPr bwMode="auto">
          <a:xfrm>
            <a:off x="11304588" y="6635750"/>
            <a:ext cx="7175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fld id="{F5101A60-0577-4372-B16F-D921A6A0B548}" type="slidenum"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6" descr="图片5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50" y="204788"/>
            <a:ext cx="3260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33336" y="211801"/>
            <a:ext cx="7010854" cy="4524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sz="2600" b="0" spc="300">
                <a:gradFill>
                  <a:gsLst>
                    <a:gs pos="100000">
                      <a:srgbClr val="760000"/>
                    </a:gs>
                    <a:gs pos="0">
                      <a:srgbClr val="FF0000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327630" y="900245"/>
            <a:ext cx="7010854" cy="4801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lang="zh-CN" altLang="en-US" sz="28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 userDrawn="1"/>
        </p:nvSpPr>
        <p:spPr>
          <a:xfrm>
            <a:off x="4494996" y="340047"/>
            <a:ext cx="3202007" cy="6571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grpSp>
        <p:nvGrpSpPr>
          <p:cNvPr id="21" name="Group 48"/>
          <p:cNvGrpSpPr>
            <a:grpSpLocks noChangeAspect="1"/>
          </p:cNvGrpSpPr>
          <p:nvPr userDrawn="1"/>
        </p:nvGrpSpPr>
        <p:grpSpPr bwMode="auto">
          <a:xfrm>
            <a:off x="862196" y="1280159"/>
            <a:ext cx="10597109" cy="4600876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8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00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36332"/>
            <a:ext cx="4476668" cy="609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100"/>
          </a:p>
        </p:txBody>
      </p:sp>
      <p:sp>
        <p:nvSpPr>
          <p:cNvPr id="10" name="矩形 9"/>
          <p:cNvSpPr/>
          <p:nvPr userDrawn="1"/>
        </p:nvSpPr>
        <p:spPr>
          <a:xfrm>
            <a:off x="7715332" y="636332"/>
            <a:ext cx="4476668" cy="609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 cstate="print"/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飞机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117" y="44450"/>
            <a:ext cx="571288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地图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1" y="3833813"/>
            <a:ext cx="606001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2791-2D40-4FD1-A3A6-3D05B6F73C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0282-2793-49CA-83D8-6447614F19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A42B-BF92-4786-B764-528BC23486C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6F-76EE-461A-B6E6-6AF219A65A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9189-CF6D-4488-A149-ADE7014854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2B66-4169-409C-8AE2-084FFFEC7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5046-1612-4115-94DC-AE22DF2126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7E32-B8ED-4342-AD54-47EA466CDB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A967-69A6-4D37-9656-9656CA17F2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D8CC-90A0-4163-B576-88BA3375CF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022350"/>
            <a:ext cx="10515600" cy="518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162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53575" y="63579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DA2F16-025F-44DA-973C-A8C1B1F159B8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6858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emf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图片 16"/>
          <p:cNvPicPr>
            <a:picLocks noChangeAspect="1"/>
          </p:cNvPicPr>
          <p:nvPr/>
        </p:nvPicPr>
        <p:blipFill>
          <a:blip r:embed="rId1" cstate="print"/>
          <a:srcRect l="1929" t="33606" r="2158" b="24493"/>
          <a:stretch>
            <a:fillRect/>
          </a:stretch>
        </p:blipFill>
        <p:spPr bwMode="auto">
          <a:xfrm rot="-600000">
            <a:off x="77788" y="3811588"/>
            <a:ext cx="3770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18"/>
          <p:cNvCxnSpPr/>
          <p:nvPr userDrawn="1"/>
        </p:nvCxnSpPr>
        <p:spPr>
          <a:xfrm>
            <a:off x="3813175" y="2782570"/>
            <a:ext cx="0" cy="2879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副标题 1"/>
          <p:cNvSpPr txBox="1"/>
          <p:nvPr userDrawn="1"/>
        </p:nvSpPr>
        <p:spPr>
          <a:xfrm>
            <a:off x="3813384" y="2311858"/>
            <a:ext cx="5081910" cy="10406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维修管理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sym typeface="+mn-ea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860165" y="3736340"/>
            <a:ext cx="468566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 讲 人：  侯宽新  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办公地点：航空工程学院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A210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办公电话：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0838-5182503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3"/>
          <p:cNvSpPr>
            <a:spLocks noChangeArrowheads="1"/>
          </p:cNvSpPr>
          <p:nvPr/>
        </p:nvSpPr>
        <p:spPr bwMode="auto">
          <a:xfrm>
            <a:off x="8242944" y="931472"/>
            <a:ext cx="2823210" cy="5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en-US" altLang="zh-CN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APS</a:t>
            </a:r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理论的目标</a:t>
            </a:r>
            <a:endParaRPr lang="zh-CN" altLang="en-US" sz="3200" dirty="0">
              <a:solidFill>
                <a:srgbClr val="663A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3490514" y="4516575"/>
            <a:ext cx="113284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dirty="0">
                <a:solidFill>
                  <a:schemeClr val="bg1"/>
                </a:solidFill>
              </a:rPr>
              <a:t>精益</a:t>
            </a:r>
            <a:endParaRPr lang="en-US" altLang="zh-CN" sz="3735" dirty="0">
              <a:solidFill>
                <a:schemeClr val="bg1"/>
              </a:solidFill>
            </a:endParaRPr>
          </a:p>
          <a:p>
            <a:r>
              <a:rPr lang="zh-CN" altLang="en-US" sz="3735" dirty="0">
                <a:solidFill>
                  <a:schemeClr val="bg1"/>
                </a:solidFill>
              </a:rPr>
              <a:t>生产</a:t>
            </a:r>
            <a:endParaRPr lang="zh-CN" altLang="en-US" sz="3735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02195" y="3084503"/>
            <a:ext cx="2651056" cy="2746883"/>
            <a:chOff x="2690524" y="1684028"/>
            <a:chExt cx="1988292" cy="2060162"/>
          </a:xfrm>
        </p:grpSpPr>
        <p:sp>
          <p:nvSpPr>
            <p:cNvPr id="3" name="椭圆 2"/>
            <p:cNvSpPr/>
            <p:nvPr/>
          </p:nvSpPr>
          <p:spPr>
            <a:xfrm>
              <a:off x="2690524" y="1684028"/>
              <a:ext cx="1988292" cy="2060162"/>
            </a:xfrm>
            <a:prstGeom prst="ellipse">
              <a:avLst/>
            </a:prstGeom>
            <a:solidFill>
              <a:srgbClr val="EA5E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椭圆 4"/>
            <p:cNvSpPr/>
            <p:nvPr/>
          </p:nvSpPr>
          <p:spPr>
            <a:xfrm>
              <a:off x="2981703" y="1985732"/>
              <a:ext cx="1405934" cy="145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6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安全</a:t>
              </a:r>
              <a:endParaRPr lang="zh-CN" altLang="en-US" sz="6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85528" y="931424"/>
            <a:ext cx="1690940" cy="1690940"/>
            <a:chOff x="2927951" y="0"/>
            <a:chExt cx="1268205" cy="1268205"/>
          </a:xfrm>
        </p:grpSpPr>
        <p:sp>
          <p:nvSpPr>
            <p:cNvPr id="22" name="椭圆 21"/>
            <p:cNvSpPr/>
            <p:nvPr/>
          </p:nvSpPr>
          <p:spPr>
            <a:xfrm>
              <a:off x="2927951" y="0"/>
              <a:ext cx="1268205" cy="12682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椭圆 8"/>
            <p:cNvSpPr/>
            <p:nvPr/>
          </p:nvSpPr>
          <p:spPr>
            <a:xfrm>
              <a:off x="3113675" y="185724"/>
              <a:ext cx="896757" cy="896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正点</a:t>
              </a:r>
              <a:endParaRPr lang="zh-CN" alt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09199" y="4869723"/>
            <a:ext cx="1690940" cy="1690940"/>
            <a:chOff x="5162699" y="2478159"/>
            <a:chExt cx="1268205" cy="1268205"/>
          </a:xfrm>
        </p:grpSpPr>
        <p:sp>
          <p:nvSpPr>
            <p:cNvPr id="18" name="椭圆 17"/>
            <p:cNvSpPr/>
            <p:nvPr/>
          </p:nvSpPr>
          <p:spPr>
            <a:xfrm>
              <a:off x="5162699" y="2478159"/>
              <a:ext cx="1268205" cy="12682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椭圆 12"/>
            <p:cNvSpPr/>
            <p:nvPr/>
          </p:nvSpPr>
          <p:spPr>
            <a:xfrm>
              <a:off x="5348423" y="2663883"/>
              <a:ext cx="896757" cy="896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成本</a:t>
              </a:r>
              <a:endParaRPr lang="zh-CN" alt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00527" y="5036587"/>
            <a:ext cx="1690940" cy="1690940"/>
            <a:chOff x="716745" y="2478159"/>
            <a:chExt cx="1268205" cy="1268205"/>
          </a:xfrm>
        </p:grpSpPr>
        <p:sp>
          <p:nvSpPr>
            <p:cNvPr id="14" name="椭圆 13"/>
            <p:cNvSpPr/>
            <p:nvPr/>
          </p:nvSpPr>
          <p:spPr>
            <a:xfrm>
              <a:off x="716745" y="2478159"/>
              <a:ext cx="1268205" cy="12682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椭圆 16"/>
            <p:cNvSpPr/>
            <p:nvPr/>
          </p:nvSpPr>
          <p:spPr>
            <a:xfrm>
              <a:off x="902469" y="2663883"/>
              <a:ext cx="896757" cy="896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效率</a:t>
              </a:r>
              <a:endParaRPr lang="zh-CN" alt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-89" y="931652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3"/>
          <p:cNvSpPr>
            <a:spLocks noChangeArrowheads="1"/>
          </p:cNvSpPr>
          <p:nvPr/>
        </p:nvSpPr>
        <p:spPr bwMode="auto">
          <a:xfrm>
            <a:off x="6201419" y="791137"/>
            <a:ext cx="2823210" cy="107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en-US" altLang="zh-CN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APS</a:t>
            </a:r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理论的意义</a:t>
            </a:r>
            <a:endParaRPr lang="zh-CN" altLang="en-US" sz="3200" dirty="0">
              <a:solidFill>
                <a:srgbClr val="663A77"/>
              </a:solidFill>
              <a:latin typeface="+mn-ea"/>
              <a:sym typeface="Arial" panose="020B0604020202020204" pitchFamily="34" charset="0"/>
            </a:endParaRPr>
          </a:p>
          <a:p>
            <a:endParaRPr lang="zh-CN" altLang="en-US" sz="3200" dirty="0">
              <a:solidFill>
                <a:srgbClr val="663A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2628819" y="4516575"/>
            <a:ext cx="113284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dirty="0">
                <a:solidFill>
                  <a:schemeClr val="bg1"/>
                </a:solidFill>
              </a:rPr>
              <a:t>精益</a:t>
            </a:r>
            <a:endParaRPr lang="en-US" altLang="zh-CN" sz="3735" dirty="0">
              <a:solidFill>
                <a:schemeClr val="bg1"/>
              </a:solidFill>
            </a:endParaRPr>
          </a:p>
          <a:p>
            <a:r>
              <a:rPr lang="zh-CN" altLang="en-US" sz="3735" dirty="0">
                <a:solidFill>
                  <a:schemeClr val="bg1"/>
                </a:solidFill>
              </a:rPr>
              <a:t>生产</a:t>
            </a:r>
            <a:endParaRPr lang="zh-CN" altLang="en-US" sz="3735" dirty="0">
              <a:solidFill>
                <a:schemeClr val="bg1"/>
              </a:solidFill>
            </a:endParaRPr>
          </a:p>
        </p:txBody>
      </p:sp>
      <p:pic>
        <p:nvPicPr>
          <p:cNvPr id="2" name="图片 1" descr="sigezixin-31245602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515" y="1483360"/>
            <a:ext cx="4291330" cy="4274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" y="1553845"/>
            <a:ext cx="4681855" cy="4204335"/>
          </a:xfrm>
          <a:prstGeom prst="rect">
            <a:avLst/>
          </a:prstGeom>
        </p:spPr>
      </p:pic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-89" y="864977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27630" y="900245"/>
            <a:ext cx="7010854" cy="521970"/>
          </a:xfrm>
        </p:spPr>
        <p:txBody>
          <a:bodyPr/>
          <a:lstStyle/>
          <a:p>
            <a:r>
              <a:rPr lang="zh-CN" altLang="en-US" dirty="0">
                <a:solidFill>
                  <a:schemeClr val="accent5"/>
                </a:solidFill>
              </a:rPr>
              <a:t>案例：小创新 大作用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6" y="1616388"/>
            <a:ext cx="4830015" cy="49005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57371" y="1423465"/>
            <a:ext cx="6406999" cy="892552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zh-CN" altLang="en-US" sz="2800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“五小”：</a:t>
            </a:r>
            <a:endParaRPr lang="en-US" altLang="zh-CN" sz="2800" b="0" i="0" u="none" strike="noStrike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sz="2400" b="0" i="0" u="none" strike="noStrike" dirty="0">
                <a:solidFill>
                  <a:srgbClr val="3333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小发明、小创造、小革新、小设计、小建议</a:t>
            </a:r>
            <a:endParaRPr lang="zh-CN" altLang="en-US" sz="2400" dirty="0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9242" y="2828835"/>
            <a:ext cx="610325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0" i="0" u="none" strike="noStrike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PingFang SC"/>
              </a:rPr>
              <a:t>持续创新</a:t>
            </a:r>
            <a:r>
              <a:rPr lang="zh-CN" altLang="en-US" sz="2400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是一家企业做大做强的保证。</a:t>
            </a:r>
            <a:endParaRPr lang="en-US" altLang="zh-CN" sz="2400" b="0" i="0" u="none" strike="noStrike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sz="2400" b="0" i="0" u="none" strike="noStrike" dirty="0">
                <a:solidFill>
                  <a:srgbClr val="191919"/>
                </a:solidFill>
                <a:effectLst/>
                <a:latin typeface="PingFang SC"/>
              </a:rPr>
              <a:t>“非经自己努力所得的创新，就不是真正的创新。”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609242" y="4541982"/>
            <a:ext cx="610325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南航湖南飞机维修厂年轻工程师</a:t>
            </a:r>
            <a:r>
              <a:rPr lang="en-US" altLang="zh-CN" sz="2400" kern="10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--</a:t>
            </a:r>
            <a:r>
              <a:rPr lang="zh-CN" altLang="en-US" sz="2400" kern="10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李稳伽</a:t>
            </a:r>
            <a:endParaRPr lang="zh-CN" altLang="en-US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09877" y="5004005"/>
            <a:ext cx="610325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固定滑油灌、开罐、加油</a:t>
            </a:r>
            <a:endParaRPr lang="zh-CN" altLang="en-US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6020" y="900245"/>
            <a:ext cx="7010854" cy="521970"/>
          </a:xfrm>
        </p:spPr>
        <p:txBody>
          <a:bodyPr/>
          <a:lstStyle/>
          <a:p>
            <a:r>
              <a:rPr lang="zh-CN" altLang="en-US">
                <a:solidFill>
                  <a:schemeClr val="accent5"/>
                </a:solidFill>
              </a:rPr>
              <a:t>案例：</a:t>
            </a:r>
            <a:endParaRPr lang="zh-CN" altLang="en-US">
              <a:solidFill>
                <a:schemeClr val="accent5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91" y="840981"/>
            <a:ext cx="2033189" cy="2983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32" y="840981"/>
            <a:ext cx="2191801" cy="29224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04" y="900245"/>
            <a:ext cx="4275835" cy="28520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03" y="3794142"/>
            <a:ext cx="4275835" cy="28520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32" y="3884165"/>
            <a:ext cx="4275834" cy="2752466"/>
          </a:xfrm>
          <a:prstGeom prst="rect">
            <a:avLst/>
          </a:prstGeom>
        </p:spPr>
      </p:pic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85794" y="1323155"/>
            <a:ext cx="11080599" cy="4523105"/>
          </a:xfr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kern="100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当代民航的要求</a:t>
            </a:r>
            <a:endParaRPr lang="en-US" altLang="zh-CN" sz="3600" kern="100" dirty="0">
              <a:solidFill>
                <a:srgbClr val="00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600" kern="100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当代民航精神</a:t>
            </a:r>
            <a:endParaRPr lang="en-US" altLang="zh-CN" sz="3600" kern="100" dirty="0">
              <a:solidFill>
                <a:srgbClr val="00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忠诚担当的政治品格、严谨科学的专业精神</a:t>
            </a:r>
            <a:endParaRPr lang="en-US" altLang="zh-CN" sz="3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团结协作的工作作风、敬业奉献的职业操守</a:t>
            </a:r>
            <a:r>
              <a:rPr lang="zh-CN" altLang="en-US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3600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工匠精神</a:t>
            </a:r>
            <a:r>
              <a:rPr lang="zh-CN" altLang="en-US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，精益求精，科学严谨的专业精神</a:t>
            </a:r>
            <a:endParaRPr lang="en-US" altLang="zh-CN" sz="3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社会主义核心价值观（</a:t>
            </a:r>
            <a:r>
              <a:rPr lang="zh-CN" altLang="en-US" sz="3600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爱岗敬业</a:t>
            </a:r>
            <a:r>
              <a:rPr lang="zh-CN" altLang="en-US" sz="36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600" dirty="0"/>
          </a:p>
        </p:txBody>
      </p: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55594" y="1111700"/>
            <a:ext cx="11080599" cy="119888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本节总结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2900" y="1955800"/>
            <a:ext cx="9204960" cy="2761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09115" y="2675255"/>
            <a:ext cx="9174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solidFill>
                  <a:schemeClr val="bg1"/>
                </a:solidFill>
              </a:rPr>
              <a:t>传统维修思想的核心内容、特点和局限；</a:t>
            </a:r>
            <a:endParaRPr lang="zh-CN" altLang="en-US" sz="4000">
              <a:solidFill>
                <a:schemeClr val="bg1"/>
              </a:solidFill>
            </a:endParaRPr>
          </a:p>
          <a:p>
            <a:pPr algn="l"/>
            <a:r>
              <a:rPr lang="zh-CN" altLang="en-US" sz="4000">
                <a:solidFill>
                  <a:schemeClr val="bg1"/>
                </a:solidFill>
              </a:rPr>
              <a:t>中国民航</a:t>
            </a:r>
            <a:r>
              <a:rPr lang="en-US" altLang="zh-CN" sz="4000">
                <a:solidFill>
                  <a:schemeClr val="bg1"/>
                </a:solidFill>
              </a:rPr>
              <a:t>APS</a:t>
            </a:r>
            <a:r>
              <a:rPr lang="zh-CN" altLang="en-US" sz="4000">
                <a:solidFill>
                  <a:schemeClr val="bg1"/>
                </a:solidFill>
              </a:rPr>
              <a:t>理论内核（执照考试内容）；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4040188"/>
            <a:ext cx="12192001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871538"/>
            <a:ext cx="12192000" cy="324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7" name="文本框 3"/>
          <p:cNvSpPr txBox="1">
            <a:spLocks noChangeArrowheads="1"/>
          </p:cNvSpPr>
          <p:nvPr/>
        </p:nvSpPr>
        <p:spPr bwMode="auto">
          <a:xfrm>
            <a:off x="3924300" y="3014345"/>
            <a:ext cx="50596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感谢大家的聆听！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108450"/>
            <a:ext cx="12192000" cy="25622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6988" y="2825750"/>
            <a:ext cx="12204701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14288" y="906463"/>
            <a:ext cx="12192001" cy="324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7" y="4151313"/>
            <a:ext cx="12192001" cy="26955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文本框 4"/>
          <p:cNvSpPr txBox="1">
            <a:spLocks noChangeArrowheads="1"/>
          </p:cNvSpPr>
          <p:nvPr/>
        </p:nvSpPr>
        <p:spPr bwMode="auto">
          <a:xfrm>
            <a:off x="3019425" y="2378075"/>
            <a:ext cx="707009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民航维修基本原理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5000784" y="341863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296061" y="583983"/>
            <a:ext cx="4300855" cy="49466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663A77"/>
                </a:solidFill>
                <a:latin typeface="+mn-ea"/>
              </a:rPr>
              <a:t>航空维修思想的演化历程</a:t>
            </a:r>
            <a:endParaRPr lang="zh-CN" altLang="en-US" sz="2400" b="1" dirty="0">
              <a:solidFill>
                <a:srgbClr val="663A77"/>
              </a:solidFill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26641" y="2302513"/>
            <a:ext cx="6728417" cy="2426336"/>
            <a:chOff x="1275068" y="2211288"/>
            <a:chExt cx="9897218" cy="3570332"/>
          </a:xfrm>
        </p:grpSpPr>
        <p:sp>
          <p:nvSpPr>
            <p:cNvPr id="13" name="椭圆 12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82875" y="3485650"/>
            <a:ext cx="690320" cy="661470"/>
            <a:chOff x="2354388" y="3776590"/>
            <a:chExt cx="920307" cy="882164"/>
          </a:xfrm>
        </p:grpSpPr>
        <p:sp>
          <p:nvSpPr>
            <p:cNvPr id="17" name="椭圆 16"/>
            <p:cNvSpPr/>
            <p:nvPr/>
          </p:nvSpPr>
          <p:spPr>
            <a:xfrm>
              <a:off x="2392531" y="3776590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354388" y="3927848"/>
              <a:ext cx="920307" cy="626501"/>
              <a:chOff x="2490913" y="3841410"/>
              <a:chExt cx="920307" cy="626501"/>
            </a:xfrm>
          </p:grpSpPr>
          <p:sp>
            <p:nvSpPr>
              <p:cNvPr id="21" name="文本框 17"/>
              <p:cNvSpPr txBox="1"/>
              <p:nvPr/>
            </p:nvSpPr>
            <p:spPr>
              <a:xfrm>
                <a:off x="2490913" y="3841410"/>
                <a:ext cx="840293" cy="61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b="1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2" name="文本框 18"/>
              <p:cNvSpPr txBox="1"/>
              <p:nvPr/>
            </p:nvSpPr>
            <p:spPr>
              <a:xfrm>
                <a:off x="2693291" y="4160064"/>
                <a:ext cx="717929" cy="30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900" dirty="0">
                  <a:solidFill>
                    <a:srgbClr val="FFB850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382386" y="2429817"/>
            <a:ext cx="661709" cy="661469"/>
            <a:chOff x="4724252" y="2373641"/>
            <a:chExt cx="882164" cy="882164"/>
          </a:xfrm>
        </p:grpSpPr>
        <p:sp>
          <p:nvSpPr>
            <p:cNvPr id="24" name="椭圆 23"/>
            <p:cNvSpPr/>
            <p:nvPr/>
          </p:nvSpPr>
          <p:spPr>
            <a:xfrm>
              <a:off x="4724252" y="2373641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827800" y="2525132"/>
              <a:ext cx="778616" cy="615844"/>
              <a:chOff x="2622824" y="3852065"/>
              <a:chExt cx="778616" cy="615844"/>
            </a:xfrm>
          </p:grpSpPr>
          <p:sp>
            <p:nvSpPr>
              <p:cNvPr id="26" name="文本框 21"/>
              <p:cNvSpPr txBox="1"/>
              <p:nvPr/>
            </p:nvSpPr>
            <p:spPr>
              <a:xfrm>
                <a:off x="2622824" y="3852065"/>
                <a:ext cx="716685" cy="61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400" b="1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0" name="文本框 22"/>
              <p:cNvSpPr txBox="1"/>
              <p:nvPr/>
            </p:nvSpPr>
            <p:spPr>
              <a:xfrm>
                <a:off x="2693291" y="4160062"/>
                <a:ext cx="708149" cy="30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900" dirty="0">
                  <a:solidFill>
                    <a:srgbClr val="01ACB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125397" y="3481788"/>
            <a:ext cx="661709" cy="661470"/>
            <a:chOff x="5714805" y="3776590"/>
            <a:chExt cx="882164" cy="882164"/>
          </a:xfrm>
        </p:grpSpPr>
        <p:sp>
          <p:nvSpPr>
            <p:cNvPr id="38" name="椭圆 37"/>
            <p:cNvSpPr/>
            <p:nvPr/>
          </p:nvSpPr>
          <p:spPr>
            <a:xfrm>
              <a:off x="5714805" y="3776590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9" name="文本框 24"/>
            <p:cNvSpPr txBox="1"/>
            <p:nvPr/>
          </p:nvSpPr>
          <p:spPr>
            <a:xfrm>
              <a:off x="5787188" y="3924734"/>
              <a:ext cx="72439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E8707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 b="1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92336" y="2286898"/>
            <a:ext cx="674603" cy="661470"/>
            <a:chOff x="8203726" y="2183036"/>
            <a:chExt cx="899353" cy="882164"/>
          </a:xfrm>
        </p:grpSpPr>
        <p:sp>
          <p:nvSpPr>
            <p:cNvPr id="41" name="椭圆 40"/>
            <p:cNvSpPr/>
            <p:nvPr/>
          </p:nvSpPr>
          <p:spPr>
            <a:xfrm>
              <a:off x="8203726" y="2183036"/>
              <a:ext cx="882164" cy="88216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8203726" y="2393776"/>
              <a:ext cx="899353" cy="554126"/>
              <a:chOff x="2519276" y="3913784"/>
              <a:chExt cx="899353" cy="554126"/>
            </a:xfrm>
          </p:grpSpPr>
          <p:sp>
            <p:nvSpPr>
              <p:cNvPr id="43" name="文本框 27"/>
              <p:cNvSpPr txBox="1"/>
              <p:nvPr/>
            </p:nvSpPr>
            <p:spPr>
              <a:xfrm>
                <a:off x="2519276" y="3913784"/>
                <a:ext cx="899353" cy="492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00" b="1" dirty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目标</a:t>
                </a:r>
                <a:endParaRPr lang="zh-CN" altLang="en-US" sz="18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4" name="文本框 28"/>
              <p:cNvSpPr txBox="1"/>
              <p:nvPr/>
            </p:nvSpPr>
            <p:spPr>
              <a:xfrm>
                <a:off x="2693291" y="4160063"/>
                <a:ext cx="534134" cy="30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900" dirty="0">
                  <a:solidFill>
                    <a:srgbClr val="663A77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563232" y="3374544"/>
            <a:ext cx="801748" cy="1397839"/>
            <a:chOff x="2499058" y="3318525"/>
            <a:chExt cx="1068858" cy="1864217"/>
          </a:xfrm>
        </p:grpSpPr>
        <p:sp>
          <p:nvSpPr>
            <p:cNvPr id="46" name="弧形 45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50498" y="3374544"/>
            <a:ext cx="801748" cy="1397839"/>
            <a:chOff x="2499058" y="3318525"/>
            <a:chExt cx="1068858" cy="1864217"/>
          </a:xfrm>
        </p:grpSpPr>
        <p:sp>
          <p:nvSpPr>
            <p:cNvPr id="51" name="弧形 50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flipH="1" flipV="1">
            <a:off x="4336799" y="1814382"/>
            <a:ext cx="801748" cy="1397839"/>
            <a:chOff x="2499058" y="3318525"/>
            <a:chExt cx="1068858" cy="1864217"/>
          </a:xfrm>
        </p:grpSpPr>
        <p:sp>
          <p:nvSpPr>
            <p:cNvPr id="56" name="弧形 55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flipH="1" flipV="1">
            <a:off x="6926486" y="1662495"/>
            <a:ext cx="801748" cy="1397839"/>
            <a:chOff x="2499058" y="3318525"/>
            <a:chExt cx="1068858" cy="1864217"/>
          </a:xfrm>
        </p:grpSpPr>
        <p:sp>
          <p:nvSpPr>
            <p:cNvPr id="73" name="弧形 72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80" name="文本框 39"/>
          <p:cNvSpPr txBox="1"/>
          <p:nvPr/>
        </p:nvSpPr>
        <p:spPr>
          <a:xfrm>
            <a:off x="3118938" y="1707657"/>
            <a:ext cx="1293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40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用可靠性方法控制维修</a:t>
            </a:r>
            <a:r>
              <a:rPr lang="zh-CN" altLang="en-US" sz="1600" b="1" dirty="0">
                <a:solidFill>
                  <a:srgbClr val="240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240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1961</a:t>
            </a:r>
            <a:r>
              <a:rPr lang="zh-CN" altLang="en-US" sz="1600" b="1" dirty="0">
                <a:solidFill>
                  <a:srgbClr val="2403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lang="zh-CN" altLang="en-US" sz="1600" b="1" dirty="0">
              <a:solidFill>
                <a:srgbClr val="2403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908484" y="1546073"/>
            <a:ext cx="2070956" cy="830997"/>
            <a:chOff x="5425629" y="1195041"/>
            <a:chExt cx="2760914" cy="1108251"/>
          </a:xfrm>
        </p:grpSpPr>
        <p:sp>
          <p:nvSpPr>
            <p:cNvPr id="88" name="文本框 42"/>
            <p:cNvSpPr txBox="1"/>
            <p:nvPr/>
          </p:nvSpPr>
          <p:spPr>
            <a:xfrm>
              <a:off x="5425629" y="1195041"/>
              <a:ext cx="2690357" cy="1108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Impact" panose="020B0806030902050204" pitchFamily="34" charset="0"/>
                </a:rPr>
                <a:t>维修大纲的制定</a:t>
              </a:r>
              <a:endParaRPr lang="zh-CN" altLang="en-US" sz="2400" b="1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9" name="文本框 113"/>
            <p:cNvSpPr txBox="1"/>
            <p:nvPr/>
          </p:nvSpPr>
          <p:spPr>
            <a:xfrm>
              <a:off x="5432401" y="1557833"/>
              <a:ext cx="2754142" cy="3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文本框 30"/>
          <p:cNvSpPr txBox="1"/>
          <p:nvPr/>
        </p:nvSpPr>
        <p:spPr>
          <a:xfrm>
            <a:off x="3109595" y="4595828"/>
            <a:ext cx="164655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“预防为主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维修思想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（1930s）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36"/>
          <p:cNvSpPr txBox="1"/>
          <p:nvPr/>
        </p:nvSpPr>
        <p:spPr>
          <a:xfrm>
            <a:off x="5799157" y="4565055"/>
            <a:ext cx="3328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MSG</a:t>
            </a:r>
            <a:r>
              <a:rPr lang="zh-CN" altLang="en-US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维修思想</a:t>
            </a:r>
            <a:r>
              <a:rPr lang="en-US" altLang="zh-CN" sz="24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4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MSG-1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1968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年）、</a:t>
            </a:r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MSG-2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1970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年）、</a:t>
            </a:r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RCM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MSG-3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sz="16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7997190" y="1320800"/>
            <a:ext cx="1791335" cy="1731010"/>
            <a:chOff x="5444044" y="1830654"/>
            <a:chExt cx="1850013" cy="1850013"/>
          </a:xfrm>
          <a:scene3d>
            <a:camera prst="isometricOffAxis2Left"/>
            <a:lightRig rig="threePt" dir="t"/>
          </a:scene3d>
        </p:grpSpPr>
        <p:sp>
          <p:nvSpPr>
            <p:cNvPr id="93" name="椭圆 92"/>
            <p:cNvSpPr/>
            <p:nvPr/>
          </p:nvSpPr>
          <p:spPr>
            <a:xfrm>
              <a:off x="5444044" y="1830654"/>
              <a:ext cx="1850013" cy="1850013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5576188" y="1962798"/>
              <a:ext cx="1585725" cy="1585725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697987" y="2084597"/>
              <a:ext cx="1342126" cy="1342126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861139" y="2247749"/>
              <a:ext cx="1015823" cy="1015823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5972810" y="2359420"/>
              <a:ext cx="792480" cy="792480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171523" y="2558133"/>
              <a:ext cx="395054" cy="395054"/>
            </a:xfrm>
            <a:prstGeom prst="ellipse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9" y="12044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59340" y="767580"/>
            <a:ext cx="5643912" cy="659553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663A77"/>
                </a:solidFill>
                <a:latin typeface="+mn-ea"/>
              </a:rPr>
              <a:t>航空器维修方式的演化历程</a:t>
            </a:r>
            <a:endParaRPr lang="zh-CN" altLang="en-US" sz="2665" b="1" dirty="0">
              <a:solidFill>
                <a:srgbClr val="663A77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5974" y="896644"/>
            <a:ext cx="11602065" cy="3723816"/>
            <a:chOff x="1531213" y="1880765"/>
            <a:chExt cx="9214637" cy="2792862"/>
          </a:xfrm>
        </p:grpSpPr>
        <p:sp>
          <p:nvSpPr>
            <p:cNvPr id="19" name="ïṣļïḓe"/>
            <p:cNvSpPr/>
            <p:nvPr/>
          </p:nvSpPr>
          <p:spPr bwMode="auto">
            <a:xfrm>
              <a:off x="1531213" y="2711335"/>
              <a:ext cx="937446" cy="1076284"/>
            </a:xfrm>
            <a:custGeom>
              <a:avLst/>
              <a:gdLst>
                <a:gd name="T0" fmla="*/ 487 w 499"/>
                <a:gd name="T1" fmla="*/ 84 h 573"/>
                <a:gd name="T2" fmla="*/ 477 w 499"/>
                <a:gd name="T3" fmla="*/ 66 h 573"/>
                <a:gd name="T4" fmla="*/ 436 w 499"/>
                <a:gd name="T5" fmla="*/ 18 h 573"/>
                <a:gd name="T6" fmla="*/ 379 w 499"/>
                <a:gd name="T7" fmla="*/ 17 h 573"/>
                <a:gd name="T8" fmla="*/ 350 w 499"/>
                <a:gd name="T9" fmla="*/ 34 h 573"/>
                <a:gd name="T10" fmla="*/ 311 w 499"/>
                <a:gd name="T11" fmla="*/ 37 h 573"/>
                <a:gd name="T12" fmla="*/ 196 w 499"/>
                <a:gd name="T13" fmla="*/ 108 h 573"/>
                <a:gd name="T14" fmla="*/ 79 w 499"/>
                <a:gd name="T15" fmla="*/ 243 h 573"/>
                <a:gd name="T16" fmla="*/ 74 w 499"/>
                <a:gd name="T17" fmla="*/ 324 h 573"/>
                <a:gd name="T18" fmla="*/ 118 w 499"/>
                <a:gd name="T19" fmla="*/ 385 h 573"/>
                <a:gd name="T20" fmla="*/ 52 w 499"/>
                <a:gd name="T21" fmla="*/ 438 h 573"/>
                <a:gd name="T22" fmla="*/ 17 w 499"/>
                <a:gd name="T23" fmla="*/ 460 h 573"/>
                <a:gd name="T24" fmla="*/ 12 w 499"/>
                <a:gd name="T25" fmla="*/ 498 h 573"/>
                <a:gd name="T26" fmla="*/ 34 w 499"/>
                <a:gd name="T27" fmla="*/ 531 h 573"/>
                <a:gd name="T28" fmla="*/ 90 w 499"/>
                <a:gd name="T29" fmla="*/ 554 h 573"/>
                <a:gd name="T30" fmla="*/ 95 w 499"/>
                <a:gd name="T31" fmla="*/ 529 h 573"/>
                <a:gd name="T32" fmla="*/ 54 w 499"/>
                <a:gd name="T33" fmla="*/ 498 h 573"/>
                <a:gd name="T34" fmla="*/ 49 w 499"/>
                <a:gd name="T35" fmla="*/ 483 h 573"/>
                <a:gd name="T36" fmla="*/ 167 w 499"/>
                <a:gd name="T37" fmla="*/ 412 h 573"/>
                <a:gd name="T38" fmla="*/ 196 w 499"/>
                <a:gd name="T39" fmla="*/ 326 h 573"/>
                <a:gd name="T40" fmla="*/ 221 w 499"/>
                <a:gd name="T41" fmla="*/ 343 h 573"/>
                <a:gd name="T42" fmla="*/ 232 w 499"/>
                <a:gd name="T43" fmla="*/ 463 h 573"/>
                <a:gd name="T44" fmla="*/ 226 w 499"/>
                <a:gd name="T45" fmla="*/ 510 h 573"/>
                <a:gd name="T46" fmla="*/ 253 w 499"/>
                <a:gd name="T47" fmla="*/ 537 h 573"/>
                <a:gd name="T48" fmla="*/ 286 w 499"/>
                <a:gd name="T49" fmla="*/ 539 h 573"/>
                <a:gd name="T50" fmla="*/ 333 w 499"/>
                <a:gd name="T51" fmla="*/ 541 h 573"/>
                <a:gd name="T52" fmla="*/ 308 w 499"/>
                <a:gd name="T53" fmla="*/ 512 h 573"/>
                <a:gd name="T54" fmla="*/ 286 w 499"/>
                <a:gd name="T55" fmla="*/ 495 h 573"/>
                <a:gd name="T56" fmla="*/ 313 w 499"/>
                <a:gd name="T57" fmla="*/ 313 h 573"/>
                <a:gd name="T58" fmla="*/ 377 w 499"/>
                <a:gd name="T59" fmla="*/ 453 h 573"/>
                <a:gd name="T60" fmla="*/ 370 w 499"/>
                <a:gd name="T61" fmla="*/ 509 h 573"/>
                <a:gd name="T62" fmla="*/ 392 w 499"/>
                <a:gd name="T63" fmla="*/ 529 h 573"/>
                <a:gd name="T64" fmla="*/ 407 w 499"/>
                <a:gd name="T65" fmla="*/ 449 h 573"/>
                <a:gd name="T66" fmla="*/ 375 w 499"/>
                <a:gd name="T67" fmla="*/ 319 h 573"/>
                <a:gd name="T68" fmla="*/ 367 w 499"/>
                <a:gd name="T69" fmla="*/ 167 h 573"/>
                <a:gd name="T70" fmla="*/ 404 w 499"/>
                <a:gd name="T71" fmla="*/ 116 h 573"/>
                <a:gd name="T72" fmla="*/ 417 w 499"/>
                <a:gd name="T73" fmla="*/ 111 h 573"/>
                <a:gd name="T74" fmla="*/ 456 w 499"/>
                <a:gd name="T75" fmla="*/ 125 h 573"/>
                <a:gd name="T76" fmla="*/ 487 w 499"/>
                <a:gd name="T77" fmla="*/ 84 h 573"/>
                <a:gd name="T78" fmla="*/ 262 w 499"/>
                <a:gd name="T79" fmla="*/ 304 h 573"/>
                <a:gd name="T80" fmla="*/ 232 w 499"/>
                <a:gd name="T81" fmla="*/ 270 h 573"/>
                <a:gd name="T82" fmla="*/ 262 w 499"/>
                <a:gd name="T83" fmla="*/ 250 h 573"/>
                <a:gd name="T84" fmla="*/ 262 w 499"/>
                <a:gd name="T85" fmla="*/ 30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573">
                  <a:moveTo>
                    <a:pt x="487" y="84"/>
                  </a:moveTo>
                  <a:cubicBezTo>
                    <a:pt x="477" y="66"/>
                    <a:pt x="477" y="66"/>
                    <a:pt x="477" y="66"/>
                  </a:cubicBezTo>
                  <a:cubicBezTo>
                    <a:pt x="477" y="35"/>
                    <a:pt x="471" y="37"/>
                    <a:pt x="436" y="18"/>
                  </a:cubicBezTo>
                  <a:cubicBezTo>
                    <a:pt x="401" y="0"/>
                    <a:pt x="379" y="17"/>
                    <a:pt x="379" y="17"/>
                  </a:cubicBezTo>
                  <a:cubicBezTo>
                    <a:pt x="379" y="17"/>
                    <a:pt x="365" y="35"/>
                    <a:pt x="350" y="34"/>
                  </a:cubicBezTo>
                  <a:cubicBezTo>
                    <a:pt x="335" y="32"/>
                    <a:pt x="338" y="32"/>
                    <a:pt x="311" y="37"/>
                  </a:cubicBezTo>
                  <a:cubicBezTo>
                    <a:pt x="284" y="42"/>
                    <a:pt x="225" y="84"/>
                    <a:pt x="196" y="108"/>
                  </a:cubicBezTo>
                  <a:cubicBezTo>
                    <a:pt x="167" y="132"/>
                    <a:pt x="100" y="209"/>
                    <a:pt x="79" y="243"/>
                  </a:cubicBezTo>
                  <a:cubicBezTo>
                    <a:pt x="59" y="277"/>
                    <a:pt x="44" y="304"/>
                    <a:pt x="74" y="324"/>
                  </a:cubicBezTo>
                  <a:cubicBezTo>
                    <a:pt x="105" y="345"/>
                    <a:pt x="118" y="385"/>
                    <a:pt x="118" y="385"/>
                  </a:cubicBezTo>
                  <a:cubicBezTo>
                    <a:pt x="98" y="383"/>
                    <a:pt x="61" y="426"/>
                    <a:pt x="52" y="438"/>
                  </a:cubicBezTo>
                  <a:cubicBezTo>
                    <a:pt x="44" y="449"/>
                    <a:pt x="34" y="448"/>
                    <a:pt x="17" y="460"/>
                  </a:cubicBezTo>
                  <a:cubicBezTo>
                    <a:pt x="0" y="471"/>
                    <a:pt x="3" y="492"/>
                    <a:pt x="12" y="498"/>
                  </a:cubicBezTo>
                  <a:cubicBezTo>
                    <a:pt x="20" y="505"/>
                    <a:pt x="34" y="531"/>
                    <a:pt x="34" y="531"/>
                  </a:cubicBezTo>
                  <a:cubicBezTo>
                    <a:pt x="47" y="573"/>
                    <a:pt x="90" y="554"/>
                    <a:pt x="90" y="554"/>
                  </a:cubicBezTo>
                  <a:cubicBezTo>
                    <a:pt x="113" y="554"/>
                    <a:pt x="112" y="532"/>
                    <a:pt x="95" y="529"/>
                  </a:cubicBezTo>
                  <a:cubicBezTo>
                    <a:pt x="78" y="525"/>
                    <a:pt x="63" y="505"/>
                    <a:pt x="54" y="498"/>
                  </a:cubicBezTo>
                  <a:cubicBezTo>
                    <a:pt x="46" y="492"/>
                    <a:pt x="49" y="483"/>
                    <a:pt x="49" y="483"/>
                  </a:cubicBezTo>
                  <a:cubicBezTo>
                    <a:pt x="61" y="478"/>
                    <a:pt x="122" y="446"/>
                    <a:pt x="167" y="412"/>
                  </a:cubicBezTo>
                  <a:cubicBezTo>
                    <a:pt x="213" y="378"/>
                    <a:pt x="196" y="326"/>
                    <a:pt x="196" y="326"/>
                  </a:cubicBezTo>
                  <a:cubicBezTo>
                    <a:pt x="198" y="333"/>
                    <a:pt x="221" y="343"/>
                    <a:pt x="221" y="343"/>
                  </a:cubicBezTo>
                  <a:cubicBezTo>
                    <a:pt x="208" y="358"/>
                    <a:pt x="232" y="463"/>
                    <a:pt x="232" y="463"/>
                  </a:cubicBezTo>
                  <a:cubicBezTo>
                    <a:pt x="235" y="503"/>
                    <a:pt x="232" y="492"/>
                    <a:pt x="226" y="510"/>
                  </a:cubicBezTo>
                  <a:cubicBezTo>
                    <a:pt x="221" y="529"/>
                    <a:pt x="243" y="536"/>
                    <a:pt x="253" y="537"/>
                  </a:cubicBezTo>
                  <a:cubicBezTo>
                    <a:pt x="264" y="539"/>
                    <a:pt x="286" y="539"/>
                    <a:pt x="286" y="539"/>
                  </a:cubicBezTo>
                  <a:cubicBezTo>
                    <a:pt x="296" y="546"/>
                    <a:pt x="333" y="541"/>
                    <a:pt x="333" y="541"/>
                  </a:cubicBezTo>
                  <a:cubicBezTo>
                    <a:pt x="362" y="517"/>
                    <a:pt x="308" y="512"/>
                    <a:pt x="308" y="512"/>
                  </a:cubicBezTo>
                  <a:cubicBezTo>
                    <a:pt x="289" y="514"/>
                    <a:pt x="286" y="495"/>
                    <a:pt x="286" y="495"/>
                  </a:cubicBezTo>
                  <a:cubicBezTo>
                    <a:pt x="296" y="481"/>
                    <a:pt x="313" y="313"/>
                    <a:pt x="313" y="313"/>
                  </a:cubicBezTo>
                  <a:cubicBezTo>
                    <a:pt x="331" y="329"/>
                    <a:pt x="372" y="436"/>
                    <a:pt x="377" y="453"/>
                  </a:cubicBezTo>
                  <a:cubicBezTo>
                    <a:pt x="382" y="470"/>
                    <a:pt x="370" y="509"/>
                    <a:pt x="370" y="509"/>
                  </a:cubicBezTo>
                  <a:cubicBezTo>
                    <a:pt x="360" y="537"/>
                    <a:pt x="392" y="529"/>
                    <a:pt x="392" y="529"/>
                  </a:cubicBezTo>
                  <a:cubicBezTo>
                    <a:pt x="412" y="529"/>
                    <a:pt x="411" y="473"/>
                    <a:pt x="407" y="449"/>
                  </a:cubicBezTo>
                  <a:cubicBezTo>
                    <a:pt x="404" y="426"/>
                    <a:pt x="384" y="350"/>
                    <a:pt x="375" y="319"/>
                  </a:cubicBezTo>
                  <a:cubicBezTo>
                    <a:pt x="367" y="289"/>
                    <a:pt x="367" y="167"/>
                    <a:pt x="367" y="167"/>
                  </a:cubicBezTo>
                  <a:cubicBezTo>
                    <a:pt x="382" y="155"/>
                    <a:pt x="404" y="116"/>
                    <a:pt x="404" y="116"/>
                  </a:cubicBezTo>
                  <a:cubicBezTo>
                    <a:pt x="406" y="108"/>
                    <a:pt x="417" y="111"/>
                    <a:pt x="417" y="111"/>
                  </a:cubicBezTo>
                  <a:cubicBezTo>
                    <a:pt x="424" y="122"/>
                    <a:pt x="456" y="125"/>
                    <a:pt x="456" y="125"/>
                  </a:cubicBezTo>
                  <a:cubicBezTo>
                    <a:pt x="499" y="130"/>
                    <a:pt x="487" y="84"/>
                    <a:pt x="487" y="84"/>
                  </a:cubicBezTo>
                  <a:close/>
                  <a:moveTo>
                    <a:pt x="262" y="304"/>
                  </a:moveTo>
                  <a:cubicBezTo>
                    <a:pt x="262" y="304"/>
                    <a:pt x="245" y="269"/>
                    <a:pt x="232" y="270"/>
                  </a:cubicBezTo>
                  <a:cubicBezTo>
                    <a:pt x="232" y="270"/>
                    <a:pt x="253" y="258"/>
                    <a:pt x="262" y="250"/>
                  </a:cubicBezTo>
                  <a:cubicBezTo>
                    <a:pt x="262" y="250"/>
                    <a:pt x="259" y="287"/>
                    <a:pt x="262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4" name="îṥ1íḓê"/>
            <p:cNvSpPr/>
            <p:nvPr/>
          </p:nvSpPr>
          <p:spPr bwMode="auto">
            <a:xfrm>
              <a:off x="3622310" y="2208576"/>
              <a:ext cx="808933" cy="1554758"/>
            </a:xfrm>
            <a:custGeom>
              <a:avLst/>
              <a:gdLst>
                <a:gd name="T0" fmla="*/ 187 w 431"/>
                <a:gd name="T1" fmla="*/ 516 h 827"/>
                <a:gd name="T2" fmla="*/ 204 w 431"/>
                <a:gd name="T3" fmla="*/ 602 h 827"/>
                <a:gd name="T4" fmla="*/ 187 w 431"/>
                <a:gd name="T5" fmla="*/ 673 h 827"/>
                <a:gd name="T6" fmla="*/ 54 w 431"/>
                <a:gd name="T7" fmla="*/ 717 h 827"/>
                <a:gd name="T8" fmla="*/ 45 w 431"/>
                <a:gd name="T9" fmla="*/ 747 h 827"/>
                <a:gd name="T10" fmla="*/ 66 w 431"/>
                <a:gd name="T11" fmla="*/ 808 h 827"/>
                <a:gd name="T12" fmla="*/ 35 w 431"/>
                <a:gd name="T13" fmla="*/ 816 h 827"/>
                <a:gd name="T14" fmla="*/ 8 w 431"/>
                <a:gd name="T15" fmla="*/ 793 h 827"/>
                <a:gd name="T16" fmla="*/ 5 w 431"/>
                <a:gd name="T17" fmla="*/ 722 h 827"/>
                <a:gd name="T18" fmla="*/ 18 w 431"/>
                <a:gd name="T19" fmla="*/ 679 h 827"/>
                <a:gd name="T20" fmla="*/ 71 w 431"/>
                <a:gd name="T21" fmla="*/ 664 h 827"/>
                <a:gd name="T22" fmla="*/ 142 w 431"/>
                <a:gd name="T23" fmla="*/ 622 h 827"/>
                <a:gd name="T24" fmla="*/ 105 w 431"/>
                <a:gd name="T25" fmla="*/ 538 h 827"/>
                <a:gd name="T26" fmla="*/ 83 w 431"/>
                <a:gd name="T27" fmla="*/ 436 h 827"/>
                <a:gd name="T28" fmla="*/ 81 w 431"/>
                <a:gd name="T29" fmla="*/ 387 h 827"/>
                <a:gd name="T30" fmla="*/ 89 w 431"/>
                <a:gd name="T31" fmla="*/ 291 h 827"/>
                <a:gd name="T32" fmla="*/ 135 w 431"/>
                <a:gd name="T33" fmla="*/ 189 h 827"/>
                <a:gd name="T34" fmla="*/ 189 w 431"/>
                <a:gd name="T35" fmla="*/ 135 h 827"/>
                <a:gd name="T36" fmla="*/ 245 w 431"/>
                <a:gd name="T37" fmla="*/ 64 h 827"/>
                <a:gd name="T38" fmla="*/ 328 w 431"/>
                <a:gd name="T39" fmla="*/ 42 h 827"/>
                <a:gd name="T40" fmla="*/ 363 w 431"/>
                <a:gd name="T41" fmla="*/ 93 h 827"/>
                <a:gd name="T42" fmla="*/ 350 w 431"/>
                <a:gd name="T43" fmla="*/ 161 h 827"/>
                <a:gd name="T44" fmla="*/ 284 w 431"/>
                <a:gd name="T45" fmla="*/ 145 h 827"/>
                <a:gd name="T46" fmla="*/ 274 w 431"/>
                <a:gd name="T47" fmla="*/ 167 h 827"/>
                <a:gd name="T48" fmla="*/ 296 w 431"/>
                <a:gd name="T49" fmla="*/ 272 h 827"/>
                <a:gd name="T50" fmla="*/ 427 w 431"/>
                <a:gd name="T51" fmla="*/ 375 h 827"/>
                <a:gd name="T52" fmla="*/ 399 w 431"/>
                <a:gd name="T53" fmla="*/ 429 h 827"/>
                <a:gd name="T54" fmla="*/ 392 w 431"/>
                <a:gd name="T55" fmla="*/ 416 h 827"/>
                <a:gd name="T56" fmla="*/ 383 w 431"/>
                <a:gd name="T57" fmla="*/ 391 h 827"/>
                <a:gd name="T58" fmla="*/ 368 w 431"/>
                <a:gd name="T59" fmla="*/ 385 h 827"/>
                <a:gd name="T60" fmla="*/ 358 w 431"/>
                <a:gd name="T61" fmla="*/ 353 h 827"/>
                <a:gd name="T62" fmla="*/ 282 w 431"/>
                <a:gd name="T63" fmla="*/ 316 h 827"/>
                <a:gd name="T64" fmla="*/ 230 w 431"/>
                <a:gd name="T65" fmla="*/ 416 h 827"/>
                <a:gd name="T66" fmla="*/ 338 w 431"/>
                <a:gd name="T67" fmla="*/ 543 h 827"/>
                <a:gd name="T68" fmla="*/ 328 w 431"/>
                <a:gd name="T69" fmla="*/ 642 h 827"/>
                <a:gd name="T70" fmla="*/ 319 w 431"/>
                <a:gd name="T71" fmla="*/ 771 h 827"/>
                <a:gd name="T72" fmla="*/ 368 w 431"/>
                <a:gd name="T73" fmla="*/ 786 h 827"/>
                <a:gd name="T74" fmla="*/ 394 w 431"/>
                <a:gd name="T75" fmla="*/ 808 h 827"/>
                <a:gd name="T76" fmla="*/ 328 w 431"/>
                <a:gd name="T77" fmla="*/ 815 h 827"/>
                <a:gd name="T78" fmla="*/ 290 w 431"/>
                <a:gd name="T79" fmla="*/ 808 h 827"/>
                <a:gd name="T80" fmla="*/ 260 w 431"/>
                <a:gd name="T81" fmla="*/ 769 h 827"/>
                <a:gd name="T82" fmla="*/ 263 w 431"/>
                <a:gd name="T83" fmla="*/ 705 h 827"/>
                <a:gd name="T84" fmla="*/ 277 w 431"/>
                <a:gd name="T85" fmla="*/ 612 h 827"/>
                <a:gd name="T86" fmla="*/ 260 w 431"/>
                <a:gd name="T87" fmla="*/ 570 h 827"/>
                <a:gd name="T88" fmla="*/ 187 w 431"/>
                <a:gd name="T89" fmla="*/ 51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1" h="827">
                  <a:moveTo>
                    <a:pt x="187" y="516"/>
                  </a:moveTo>
                  <a:cubicBezTo>
                    <a:pt x="187" y="516"/>
                    <a:pt x="186" y="554"/>
                    <a:pt x="204" y="602"/>
                  </a:cubicBezTo>
                  <a:cubicBezTo>
                    <a:pt x="223" y="649"/>
                    <a:pt x="208" y="664"/>
                    <a:pt x="187" y="673"/>
                  </a:cubicBezTo>
                  <a:cubicBezTo>
                    <a:pt x="167" y="681"/>
                    <a:pt x="76" y="710"/>
                    <a:pt x="54" y="717"/>
                  </a:cubicBezTo>
                  <a:cubicBezTo>
                    <a:pt x="54" y="717"/>
                    <a:pt x="39" y="720"/>
                    <a:pt x="45" y="747"/>
                  </a:cubicBezTo>
                  <a:cubicBezTo>
                    <a:pt x="52" y="774"/>
                    <a:pt x="61" y="793"/>
                    <a:pt x="66" y="808"/>
                  </a:cubicBezTo>
                  <a:cubicBezTo>
                    <a:pt x="71" y="823"/>
                    <a:pt x="54" y="820"/>
                    <a:pt x="35" y="816"/>
                  </a:cubicBezTo>
                  <a:cubicBezTo>
                    <a:pt x="17" y="813"/>
                    <a:pt x="10" y="810"/>
                    <a:pt x="8" y="793"/>
                  </a:cubicBezTo>
                  <a:cubicBezTo>
                    <a:pt x="7" y="776"/>
                    <a:pt x="8" y="739"/>
                    <a:pt x="5" y="722"/>
                  </a:cubicBezTo>
                  <a:cubicBezTo>
                    <a:pt x="2" y="705"/>
                    <a:pt x="0" y="685"/>
                    <a:pt x="18" y="679"/>
                  </a:cubicBezTo>
                  <a:cubicBezTo>
                    <a:pt x="37" y="674"/>
                    <a:pt x="54" y="674"/>
                    <a:pt x="71" y="664"/>
                  </a:cubicBezTo>
                  <a:cubicBezTo>
                    <a:pt x="88" y="654"/>
                    <a:pt x="127" y="615"/>
                    <a:pt x="142" y="622"/>
                  </a:cubicBezTo>
                  <a:cubicBezTo>
                    <a:pt x="142" y="622"/>
                    <a:pt x="103" y="560"/>
                    <a:pt x="105" y="538"/>
                  </a:cubicBezTo>
                  <a:cubicBezTo>
                    <a:pt x="105" y="538"/>
                    <a:pt x="51" y="473"/>
                    <a:pt x="83" y="436"/>
                  </a:cubicBezTo>
                  <a:cubicBezTo>
                    <a:pt x="83" y="436"/>
                    <a:pt x="86" y="404"/>
                    <a:pt x="81" y="387"/>
                  </a:cubicBezTo>
                  <a:cubicBezTo>
                    <a:pt x="81" y="387"/>
                    <a:pt x="42" y="357"/>
                    <a:pt x="89" y="291"/>
                  </a:cubicBezTo>
                  <a:cubicBezTo>
                    <a:pt x="137" y="225"/>
                    <a:pt x="128" y="218"/>
                    <a:pt x="135" y="189"/>
                  </a:cubicBezTo>
                  <a:cubicBezTo>
                    <a:pt x="142" y="161"/>
                    <a:pt x="164" y="151"/>
                    <a:pt x="189" y="135"/>
                  </a:cubicBezTo>
                  <a:cubicBezTo>
                    <a:pt x="214" y="120"/>
                    <a:pt x="231" y="90"/>
                    <a:pt x="245" y="64"/>
                  </a:cubicBezTo>
                  <a:cubicBezTo>
                    <a:pt x="258" y="39"/>
                    <a:pt x="287" y="0"/>
                    <a:pt x="328" y="42"/>
                  </a:cubicBezTo>
                  <a:cubicBezTo>
                    <a:pt x="368" y="85"/>
                    <a:pt x="363" y="66"/>
                    <a:pt x="363" y="93"/>
                  </a:cubicBezTo>
                  <a:cubicBezTo>
                    <a:pt x="363" y="93"/>
                    <a:pt x="400" y="142"/>
                    <a:pt x="350" y="161"/>
                  </a:cubicBezTo>
                  <a:cubicBezTo>
                    <a:pt x="350" y="161"/>
                    <a:pt x="292" y="166"/>
                    <a:pt x="284" y="145"/>
                  </a:cubicBezTo>
                  <a:cubicBezTo>
                    <a:pt x="284" y="145"/>
                    <a:pt x="267" y="157"/>
                    <a:pt x="274" y="167"/>
                  </a:cubicBezTo>
                  <a:cubicBezTo>
                    <a:pt x="274" y="167"/>
                    <a:pt x="312" y="213"/>
                    <a:pt x="296" y="272"/>
                  </a:cubicBezTo>
                  <a:cubicBezTo>
                    <a:pt x="296" y="272"/>
                    <a:pt x="426" y="340"/>
                    <a:pt x="427" y="375"/>
                  </a:cubicBezTo>
                  <a:cubicBezTo>
                    <a:pt x="427" y="375"/>
                    <a:pt x="431" y="412"/>
                    <a:pt x="399" y="429"/>
                  </a:cubicBezTo>
                  <a:cubicBezTo>
                    <a:pt x="399" y="429"/>
                    <a:pt x="380" y="426"/>
                    <a:pt x="392" y="416"/>
                  </a:cubicBezTo>
                  <a:cubicBezTo>
                    <a:pt x="392" y="416"/>
                    <a:pt x="416" y="370"/>
                    <a:pt x="383" y="391"/>
                  </a:cubicBezTo>
                  <a:cubicBezTo>
                    <a:pt x="383" y="391"/>
                    <a:pt x="367" y="402"/>
                    <a:pt x="368" y="385"/>
                  </a:cubicBezTo>
                  <a:cubicBezTo>
                    <a:pt x="368" y="385"/>
                    <a:pt x="378" y="365"/>
                    <a:pt x="358" y="353"/>
                  </a:cubicBezTo>
                  <a:cubicBezTo>
                    <a:pt x="358" y="353"/>
                    <a:pt x="296" y="311"/>
                    <a:pt x="282" y="316"/>
                  </a:cubicBezTo>
                  <a:cubicBezTo>
                    <a:pt x="282" y="316"/>
                    <a:pt x="240" y="411"/>
                    <a:pt x="230" y="416"/>
                  </a:cubicBezTo>
                  <a:cubicBezTo>
                    <a:pt x="230" y="416"/>
                    <a:pt x="334" y="516"/>
                    <a:pt x="338" y="543"/>
                  </a:cubicBezTo>
                  <a:cubicBezTo>
                    <a:pt x="341" y="570"/>
                    <a:pt x="334" y="597"/>
                    <a:pt x="328" y="642"/>
                  </a:cubicBezTo>
                  <a:cubicBezTo>
                    <a:pt x="321" y="688"/>
                    <a:pt x="297" y="761"/>
                    <a:pt x="319" y="771"/>
                  </a:cubicBezTo>
                  <a:cubicBezTo>
                    <a:pt x="319" y="771"/>
                    <a:pt x="355" y="786"/>
                    <a:pt x="368" y="786"/>
                  </a:cubicBezTo>
                  <a:cubicBezTo>
                    <a:pt x="382" y="786"/>
                    <a:pt x="407" y="789"/>
                    <a:pt x="394" y="808"/>
                  </a:cubicBezTo>
                  <a:cubicBezTo>
                    <a:pt x="394" y="808"/>
                    <a:pt x="355" y="827"/>
                    <a:pt x="328" y="815"/>
                  </a:cubicBezTo>
                  <a:cubicBezTo>
                    <a:pt x="328" y="815"/>
                    <a:pt x="307" y="806"/>
                    <a:pt x="290" y="808"/>
                  </a:cubicBezTo>
                  <a:cubicBezTo>
                    <a:pt x="274" y="810"/>
                    <a:pt x="247" y="803"/>
                    <a:pt x="260" y="769"/>
                  </a:cubicBezTo>
                  <a:cubicBezTo>
                    <a:pt x="260" y="769"/>
                    <a:pt x="265" y="735"/>
                    <a:pt x="263" y="705"/>
                  </a:cubicBezTo>
                  <a:cubicBezTo>
                    <a:pt x="262" y="674"/>
                    <a:pt x="258" y="644"/>
                    <a:pt x="277" y="612"/>
                  </a:cubicBezTo>
                  <a:cubicBezTo>
                    <a:pt x="277" y="612"/>
                    <a:pt x="285" y="583"/>
                    <a:pt x="260" y="570"/>
                  </a:cubicBezTo>
                  <a:cubicBezTo>
                    <a:pt x="260" y="570"/>
                    <a:pt x="189" y="529"/>
                    <a:pt x="187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5" name="ïsḻïde"/>
            <p:cNvSpPr/>
            <p:nvPr/>
          </p:nvSpPr>
          <p:spPr bwMode="auto">
            <a:xfrm>
              <a:off x="5672899" y="2120412"/>
              <a:ext cx="859420" cy="1667206"/>
            </a:xfrm>
            <a:custGeom>
              <a:avLst/>
              <a:gdLst>
                <a:gd name="T0" fmla="*/ 257 w 458"/>
                <a:gd name="T1" fmla="*/ 15 h 887"/>
                <a:gd name="T2" fmla="*/ 213 w 458"/>
                <a:gd name="T3" fmla="*/ 63 h 887"/>
                <a:gd name="T4" fmla="*/ 190 w 458"/>
                <a:gd name="T5" fmla="*/ 110 h 887"/>
                <a:gd name="T6" fmla="*/ 147 w 458"/>
                <a:gd name="T7" fmla="*/ 188 h 887"/>
                <a:gd name="T8" fmla="*/ 132 w 458"/>
                <a:gd name="T9" fmla="*/ 318 h 887"/>
                <a:gd name="T10" fmla="*/ 132 w 458"/>
                <a:gd name="T11" fmla="*/ 357 h 887"/>
                <a:gd name="T12" fmla="*/ 124 w 458"/>
                <a:gd name="T13" fmla="*/ 389 h 887"/>
                <a:gd name="T14" fmla="*/ 136 w 458"/>
                <a:gd name="T15" fmla="*/ 483 h 887"/>
                <a:gd name="T16" fmla="*/ 132 w 458"/>
                <a:gd name="T17" fmla="*/ 620 h 887"/>
                <a:gd name="T18" fmla="*/ 71 w 458"/>
                <a:gd name="T19" fmla="*/ 673 h 887"/>
                <a:gd name="T20" fmla="*/ 46 w 458"/>
                <a:gd name="T21" fmla="*/ 755 h 887"/>
                <a:gd name="T22" fmla="*/ 43 w 458"/>
                <a:gd name="T23" fmla="*/ 760 h 887"/>
                <a:gd name="T24" fmla="*/ 26 w 458"/>
                <a:gd name="T25" fmla="*/ 789 h 887"/>
                <a:gd name="T26" fmla="*/ 31 w 458"/>
                <a:gd name="T27" fmla="*/ 830 h 887"/>
                <a:gd name="T28" fmla="*/ 73 w 458"/>
                <a:gd name="T29" fmla="*/ 855 h 887"/>
                <a:gd name="T30" fmla="*/ 125 w 458"/>
                <a:gd name="T31" fmla="*/ 880 h 887"/>
                <a:gd name="T32" fmla="*/ 141 w 458"/>
                <a:gd name="T33" fmla="*/ 852 h 887"/>
                <a:gd name="T34" fmla="*/ 102 w 458"/>
                <a:gd name="T35" fmla="*/ 828 h 887"/>
                <a:gd name="T36" fmla="*/ 80 w 458"/>
                <a:gd name="T37" fmla="*/ 774 h 887"/>
                <a:gd name="T38" fmla="*/ 164 w 458"/>
                <a:gd name="T39" fmla="*/ 683 h 887"/>
                <a:gd name="T40" fmla="*/ 200 w 458"/>
                <a:gd name="T41" fmla="*/ 617 h 887"/>
                <a:gd name="T42" fmla="*/ 225 w 458"/>
                <a:gd name="T43" fmla="*/ 583 h 887"/>
                <a:gd name="T44" fmla="*/ 264 w 458"/>
                <a:gd name="T45" fmla="*/ 630 h 887"/>
                <a:gd name="T46" fmla="*/ 272 w 458"/>
                <a:gd name="T47" fmla="*/ 745 h 887"/>
                <a:gd name="T48" fmla="*/ 311 w 458"/>
                <a:gd name="T49" fmla="*/ 823 h 887"/>
                <a:gd name="T50" fmla="*/ 337 w 458"/>
                <a:gd name="T51" fmla="*/ 870 h 887"/>
                <a:gd name="T52" fmla="*/ 394 w 458"/>
                <a:gd name="T53" fmla="*/ 867 h 887"/>
                <a:gd name="T54" fmla="*/ 441 w 458"/>
                <a:gd name="T55" fmla="*/ 869 h 887"/>
                <a:gd name="T56" fmla="*/ 448 w 458"/>
                <a:gd name="T57" fmla="*/ 845 h 887"/>
                <a:gd name="T58" fmla="*/ 416 w 458"/>
                <a:gd name="T59" fmla="*/ 835 h 887"/>
                <a:gd name="T60" fmla="*/ 379 w 458"/>
                <a:gd name="T61" fmla="*/ 826 h 887"/>
                <a:gd name="T62" fmla="*/ 354 w 458"/>
                <a:gd name="T63" fmla="*/ 813 h 887"/>
                <a:gd name="T64" fmla="*/ 328 w 458"/>
                <a:gd name="T65" fmla="*/ 659 h 887"/>
                <a:gd name="T66" fmla="*/ 328 w 458"/>
                <a:gd name="T67" fmla="*/ 654 h 887"/>
                <a:gd name="T68" fmla="*/ 320 w 458"/>
                <a:gd name="T69" fmla="*/ 617 h 887"/>
                <a:gd name="T70" fmla="*/ 256 w 458"/>
                <a:gd name="T71" fmla="*/ 485 h 887"/>
                <a:gd name="T72" fmla="*/ 257 w 458"/>
                <a:gd name="T73" fmla="*/ 436 h 887"/>
                <a:gd name="T74" fmla="*/ 286 w 458"/>
                <a:gd name="T75" fmla="*/ 362 h 887"/>
                <a:gd name="T76" fmla="*/ 291 w 458"/>
                <a:gd name="T77" fmla="*/ 360 h 887"/>
                <a:gd name="T78" fmla="*/ 355 w 458"/>
                <a:gd name="T79" fmla="*/ 450 h 887"/>
                <a:gd name="T80" fmla="*/ 362 w 458"/>
                <a:gd name="T81" fmla="*/ 477 h 887"/>
                <a:gd name="T82" fmla="*/ 342 w 458"/>
                <a:gd name="T83" fmla="*/ 497 h 887"/>
                <a:gd name="T84" fmla="*/ 365 w 458"/>
                <a:gd name="T85" fmla="*/ 532 h 887"/>
                <a:gd name="T86" fmla="*/ 401 w 458"/>
                <a:gd name="T87" fmla="*/ 463 h 887"/>
                <a:gd name="T88" fmla="*/ 310 w 458"/>
                <a:gd name="T89" fmla="*/ 294 h 887"/>
                <a:gd name="T90" fmla="*/ 308 w 458"/>
                <a:gd name="T91" fmla="*/ 252 h 887"/>
                <a:gd name="T92" fmla="*/ 306 w 458"/>
                <a:gd name="T93" fmla="*/ 179 h 887"/>
                <a:gd name="T94" fmla="*/ 296 w 458"/>
                <a:gd name="T95" fmla="*/ 128 h 887"/>
                <a:gd name="T96" fmla="*/ 347 w 458"/>
                <a:gd name="T97" fmla="*/ 88 h 887"/>
                <a:gd name="T98" fmla="*/ 335 w 458"/>
                <a:gd name="T99" fmla="*/ 41 h 887"/>
                <a:gd name="T100" fmla="*/ 257 w 458"/>
                <a:gd name="T101" fmla="*/ 1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887">
                  <a:moveTo>
                    <a:pt x="257" y="15"/>
                  </a:moveTo>
                  <a:cubicBezTo>
                    <a:pt x="257" y="15"/>
                    <a:pt x="229" y="36"/>
                    <a:pt x="213" y="63"/>
                  </a:cubicBezTo>
                  <a:cubicBezTo>
                    <a:pt x="198" y="90"/>
                    <a:pt x="200" y="98"/>
                    <a:pt x="190" y="110"/>
                  </a:cubicBezTo>
                  <a:cubicBezTo>
                    <a:pt x="180" y="122"/>
                    <a:pt x="159" y="142"/>
                    <a:pt x="147" y="188"/>
                  </a:cubicBezTo>
                  <a:cubicBezTo>
                    <a:pt x="147" y="188"/>
                    <a:pt x="137" y="304"/>
                    <a:pt x="132" y="318"/>
                  </a:cubicBezTo>
                  <a:cubicBezTo>
                    <a:pt x="127" y="331"/>
                    <a:pt x="122" y="336"/>
                    <a:pt x="132" y="357"/>
                  </a:cubicBezTo>
                  <a:cubicBezTo>
                    <a:pt x="142" y="377"/>
                    <a:pt x="136" y="377"/>
                    <a:pt x="124" y="389"/>
                  </a:cubicBezTo>
                  <a:cubicBezTo>
                    <a:pt x="112" y="401"/>
                    <a:pt x="100" y="426"/>
                    <a:pt x="136" y="483"/>
                  </a:cubicBezTo>
                  <a:cubicBezTo>
                    <a:pt x="136" y="483"/>
                    <a:pt x="124" y="600"/>
                    <a:pt x="132" y="620"/>
                  </a:cubicBezTo>
                  <a:cubicBezTo>
                    <a:pt x="132" y="620"/>
                    <a:pt x="85" y="651"/>
                    <a:pt x="71" y="673"/>
                  </a:cubicBezTo>
                  <a:cubicBezTo>
                    <a:pt x="58" y="695"/>
                    <a:pt x="55" y="727"/>
                    <a:pt x="46" y="755"/>
                  </a:cubicBezTo>
                  <a:cubicBezTo>
                    <a:pt x="38" y="784"/>
                    <a:pt x="43" y="760"/>
                    <a:pt x="43" y="760"/>
                  </a:cubicBezTo>
                  <a:cubicBezTo>
                    <a:pt x="43" y="760"/>
                    <a:pt x="38" y="782"/>
                    <a:pt x="26" y="789"/>
                  </a:cubicBezTo>
                  <a:cubicBezTo>
                    <a:pt x="14" y="796"/>
                    <a:pt x="0" y="821"/>
                    <a:pt x="31" y="830"/>
                  </a:cubicBezTo>
                  <a:cubicBezTo>
                    <a:pt x="31" y="830"/>
                    <a:pt x="60" y="837"/>
                    <a:pt x="73" y="855"/>
                  </a:cubicBezTo>
                  <a:cubicBezTo>
                    <a:pt x="87" y="874"/>
                    <a:pt x="109" y="887"/>
                    <a:pt x="125" y="880"/>
                  </a:cubicBezTo>
                  <a:cubicBezTo>
                    <a:pt x="142" y="874"/>
                    <a:pt x="161" y="853"/>
                    <a:pt x="141" y="852"/>
                  </a:cubicBezTo>
                  <a:cubicBezTo>
                    <a:pt x="141" y="852"/>
                    <a:pt x="112" y="843"/>
                    <a:pt x="102" y="828"/>
                  </a:cubicBezTo>
                  <a:cubicBezTo>
                    <a:pt x="92" y="813"/>
                    <a:pt x="61" y="789"/>
                    <a:pt x="80" y="774"/>
                  </a:cubicBezTo>
                  <a:cubicBezTo>
                    <a:pt x="98" y="759"/>
                    <a:pt x="139" y="708"/>
                    <a:pt x="164" y="683"/>
                  </a:cubicBezTo>
                  <a:cubicBezTo>
                    <a:pt x="190" y="657"/>
                    <a:pt x="200" y="646"/>
                    <a:pt x="200" y="617"/>
                  </a:cubicBezTo>
                  <a:cubicBezTo>
                    <a:pt x="200" y="617"/>
                    <a:pt x="207" y="575"/>
                    <a:pt x="225" y="583"/>
                  </a:cubicBezTo>
                  <a:cubicBezTo>
                    <a:pt x="225" y="583"/>
                    <a:pt x="254" y="620"/>
                    <a:pt x="264" y="630"/>
                  </a:cubicBezTo>
                  <a:cubicBezTo>
                    <a:pt x="264" y="630"/>
                    <a:pt x="262" y="720"/>
                    <a:pt x="272" y="745"/>
                  </a:cubicBezTo>
                  <a:cubicBezTo>
                    <a:pt x="283" y="771"/>
                    <a:pt x="306" y="798"/>
                    <a:pt x="311" y="823"/>
                  </a:cubicBezTo>
                  <a:cubicBezTo>
                    <a:pt x="316" y="848"/>
                    <a:pt x="300" y="872"/>
                    <a:pt x="337" y="870"/>
                  </a:cubicBezTo>
                  <a:cubicBezTo>
                    <a:pt x="374" y="869"/>
                    <a:pt x="369" y="865"/>
                    <a:pt x="394" y="867"/>
                  </a:cubicBezTo>
                  <a:cubicBezTo>
                    <a:pt x="420" y="869"/>
                    <a:pt x="433" y="872"/>
                    <a:pt x="441" y="869"/>
                  </a:cubicBezTo>
                  <a:cubicBezTo>
                    <a:pt x="450" y="865"/>
                    <a:pt x="458" y="848"/>
                    <a:pt x="448" y="845"/>
                  </a:cubicBezTo>
                  <a:cubicBezTo>
                    <a:pt x="438" y="842"/>
                    <a:pt x="426" y="835"/>
                    <a:pt x="416" y="835"/>
                  </a:cubicBezTo>
                  <a:cubicBezTo>
                    <a:pt x="406" y="835"/>
                    <a:pt x="387" y="830"/>
                    <a:pt x="379" y="826"/>
                  </a:cubicBezTo>
                  <a:cubicBezTo>
                    <a:pt x="371" y="823"/>
                    <a:pt x="357" y="821"/>
                    <a:pt x="354" y="813"/>
                  </a:cubicBezTo>
                  <a:cubicBezTo>
                    <a:pt x="350" y="804"/>
                    <a:pt x="333" y="679"/>
                    <a:pt x="328" y="659"/>
                  </a:cubicBezTo>
                  <a:cubicBezTo>
                    <a:pt x="323" y="639"/>
                    <a:pt x="328" y="654"/>
                    <a:pt x="328" y="654"/>
                  </a:cubicBezTo>
                  <a:cubicBezTo>
                    <a:pt x="328" y="654"/>
                    <a:pt x="333" y="639"/>
                    <a:pt x="320" y="617"/>
                  </a:cubicBezTo>
                  <a:cubicBezTo>
                    <a:pt x="306" y="595"/>
                    <a:pt x="300" y="546"/>
                    <a:pt x="256" y="485"/>
                  </a:cubicBezTo>
                  <a:cubicBezTo>
                    <a:pt x="256" y="485"/>
                    <a:pt x="242" y="466"/>
                    <a:pt x="257" y="436"/>
                  </a:cubicBezTo>
                  <a:cubicBezTo>
                    <a:pt x="272" y="406"/>
                    <a:pt x="284" y="380"/>
                    <a:pt x="286" y="362"/>
                  </a:cubicBezTo>
                  <a:cubicBezTo>
                    <a:pt x="288" y="343"/>
                    <a:pt x="291" y="360"/>
                    <a:pt x="291" y="360"/>
                  </a:cubicBezTo>
                  <a:cubicBezTo>
                    <a:pt x="291" y="360"/>
                    <a:pt x="350" y="414"/>
                    <a:pt x="355" y="450"/>
                  </a:cubicBezTo>
                  <a:cubicBezTo>
                    <a:pt x="355" y="450"/>
                    <a:pt x="365" y="465"/>
                    <a:pt x="362" y="477"/>
                  </a:cubicBezTo>
                  <a:cubicBezTo>
                    <a:pt x="359" y="488"/>
                    <a:pt x="342" y="507"/>
                    <a:pt x="342" y="497"/>
                  </a:cubicBezTo>
                  <a:cubicBezTo>
                    <a:pt x="342" y="497"/>
                    <a:pt x="333" y="536"/>
                    <a:pt x="365" y="532"/>
                  </a:cubicBezTo>
                  <a:cubicBezTo>
                    <a:pt x="398" y="529"/>
                    <a:pt x="413" y="497"/>
                    <a:pt x="401" y="463"/>
                  </a:cubicBezTo>
                  <a:cubicBezTo>
                    <a:pt x="389" y="429"/>
                    <a:pt x="315" y="314"/>
                    <a:pt x="310" y="294"/>
                  </a:cubicBezTo>
                  <a:cubicBezTo>
                    <a:pt x="305" y="274"/>
                    <a:pt x="300" y="265"/>
                    <a:pt x="308" y="252"/>
                  </a:cubicBezTo>
                  <a:cubicBezTo>
                    <a:pt x="316" y="238"/>
                    <a:pt x="318" y="199"/>
                    <a:pt x="306" y="179"/>
                  </a:cubicBezTo>
                  <a:cubicBezTo>
                    <a:pt x="294" y="159"/>
                    <a:pt x="281" y="135"/>
                    <a:pt x="296" y="128"/>
                  </a:cubicBezTo>
                  <a:cubicBezTo>
                    <a:pt x="296" y="128"/>
                    <a:pt x="371" y="147"/>
                    <a:pt x="347" y="88"/>
                  </a:cubicBezTo>
                  <a:cubicBezTo>
                    <a:pt x="347" y="88"/>
                    <a:pt x="364" y="59"/>
                    <a:pt x="335" y="41"/>
                  </a:cubicBezTo>
                  <a:cubicBezTo>
                    <a:pt x="335" y="41"/>
                    <a:pt x="303" y="0"/>
                    <a:pt x="257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6" name="îśľïḓe"/>
            <p:cNvSpPr/>
            <p:nvPr/>
          </p:nvSpPr>
          <p:spPr bwMode="auto">
            <a:xfrm>
              <a:off x="7673751" y="1936382"/>
              <a:ext cx="1013176" cy="1828995"/>
            </a:xfrm>
            <a:custGeom>
              <a:avLst/>
              <a:gdLst>
                <a:gd name="T0" fmla="*/ 97 w 540"/>
                <a:gd name="T1" fmla="*/ 933 h 973"/>
                <a:gd name="T2" fmla="*/ 130 w 540"/>
                <a:gd name="T3" fmla="*/ 962 h 973"/>
                <a:gd name="T4" fmla="*/ 101 w 540"/>
                <a:gd name="T5" fmla="*/ 966 h 973"/>
                <a:gd name="T6" fmla="*/ 31 w 540"/>
                <a:gd name="T7" fmla="*/ 932 h 973"/>
                <a:gd name="T8" fmla="*/ 28 w 540"/>
                <a:gd name="T9" fmla="*/ 872 h 973"/>
                <a:gd name="T10" fmla="*/ 82 w 540"/>
                <a:gd name="T11" fmla="*/ 785 h 973"/>
                <a:gd name="T12" fmla="*/ 165 w 540"/>
                <a:gd name="T13" fmla="*/ 688 h 973"/>
                <a:gd name="T14" fmla="*/ 179 w 540"/>
                <a:gd name="T15" fmla="*/ 599 h 973"/>
                <a:gd name="T16" fmla="*/ 156 w 540"/>
                <a:gd name="T17" fmla="*/ 588 h 973"/>
                <a:gd name="T18" fmla="*/ 151 w 540"/>
                <a:gd name="T19" fmla="*/ 513 h 973"/>
                <a:gd name="T20" fmla="*/ 158 w 540"/>
                <a:gd name="T21" fmla="*/ 395 h 973"/>
                <a:gd name="T22" fmla="*/ 172 w 540"/>
                <a:gd name="T23" fmla="*/ 286 h 973"/>
                <a:gd name="T24" fmla="*/ 219 w 540"/>
                <a:gd name="T25" fmla="*/ 157 h 973"/>
                <a:gd name="T26" fmla="*/ 209 w 540"/>
                <a:gd name="T27" fmla="*/ 141 h 973"/>
                <a:gd name="T28" fmla="*/ 212 w 540"/>
                <a:gd name="T29" fmla="*/ 77 h 973"/>
                <a:gd name="T30" fmla="*/ 260 w 540"/>
                <a:gd name="T31" fmla="*/ 11 h 973"/>
                <a:gd name="T32" fmla="*/ 327 w 540"/>
                <a:gd name="T33" fmla="*/ 38 h 973"/>
                <a:gd name="T34" fmla="*/ 335 w 540"/>
                <a:gd name="T35" fmla="*/ 79 h 973"/>
                <a:gd name="T36" fmla="*/ 334 w 540"/>
                <a:gd name="T37" fmla="*/ 120 h 973"/>
                <a:gd name="T38" fmla="*/ 327 w 540"/>
                <a:gd name="T39" fmla="*/ 144 h 973"/>
                <a:gd name="T40" fmla="*/ 297 w 540"/>
                <a:gd name="T41" fmla="*/ 161 h 973"/>
                <a:gd name="T42" fmla="*/ 336 w 540"/>
                <a:gd name="T43" fmla="*/ 244 h 973"/>
                <a:gd name="T44" fmla="*/ 338 w 540"/>
                <a:gd name="T45" fmla="*/ 348 h 973"/>
                <a:gd name="T46" fmla="*/ 417 w 540"/>
                <a:gd name="T47" fmla="*/ 442 h 973"/>
                <a:gd name="T48" fmla="*/ 445 w 540"/>
                <a:gd name="T49" fmla="*/ 488 h 973"/>
                <a:gd name="T50" fmla="*/ 415 w 540"/>
                <a:gd name="T51" fmla="*/ 524 h 973"/>
                <a:gd name="T52" fmla="*/ 413 w 540"/>
                <a:gd name="T53" fmla="*/ 514 h 973"/>
                <a:gd name="T54" fmla="*/ 406 w 540"/>
                <a:gd name="T55" fmla="*/ 498 h 973"/>
                <a:gd name="T56" fmla="*/ 373 w 540"/>
                <a:gd name="T57" fmla="*/ 449 h 973"/>
                <a:gd name="T58" fmla="*/ 324 w 540"/>
                <a:gd name="T59" fmla="*/ 468 h 973"/>
                <a:gd name="T60" fmla="*/ 386 w 540"/>
                <a:gd name="T61" fmla="*/ 630 h 973"/>
                <a:gd name="T62" fmla="*/ 410 w 540"/>
                <a:gd name="T63" fmla="*/ 716 h 973"/>
                <a:gd name="T64" fmla="*/ 443 w 540"/>
                <a:gd name="T65" fmla="*/ 903 h 973"/>
                <a:gd name="T66" fmla="*/ 526 w 540"/>
                <a:gd name="T67" fmla="*/ 920 h 973"/>
                <a:gd name="T68" fmla="*/ 535 w 540"/>
                <a:gd name="T69" fmla="*/ 936 h 973"/>
                <a:gd name="T70" fmla="*/ 516 w 540"/>
                <a:gd name="T71" fmla="*/ 950 h 973"/>
                <a:gd name="T72" fmla="*/ 465 w 540"/>
                <a:gd name="T73" fmla="*/ 962 h 973"/>
                <a:gd name="T74" fmla="*/ 382 w 540"/>
                <a:gd name="T75" fmla="*/ 957 h 973"/>
                <a:gd name="T76" fmla="*/ 351 w 540"/>
                <a:gd name="T77" fmla="*/ 843 h 973"/>
                <a:gd name="T78" fmla="*/ 334 w 540"/>
                <a:gd name="T79" fmla="*/ 702 h 973"/>
                <a:gd name="T80" fmla="*/ 276 w 540"/>
                <a:gd name="T81" fmla="*/ 635 h 973"/>
                <a:gd name="T82" fmla="*/ 220 w 540"/>
                <a:gd name="T83" fmla="*/ 739 h 973"/>
                <a:gd name="T84" fmla="*/ 88 w 540"/>
                <a:gd name="T85" fmla="*/ 88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973">
                  <a:moveTo>
                    <a:pt x="88" y="880"/>
                  </a:moveTo>
                  <a:cubicBezTo>
                    <a:pt x="88" y="880"/>
                    <a:pt x="86" y="920"/>
                    <a:pt x="97" y="933"/>
                  </a:cubicBezTo>
                  <a:cubicBezTo>
                    <a:pt x="97" y="933"/>
                    <a:pt x="104" y="940"/>
                    <a:pt x="117" y="946"/>
                  </a:cubicBezTo>
                  <a:cubicBezTo>
                    <a:pt x="129" y="953"/>
                    <a:pt x="131" y="955"/>
                    <a:pt x="130" y="962"/>
                  </a:cubicBezTo>
                  <a:cubicBezTo>
                    <a:pt x="129" y="968"/>
                    <a:pt x="129" y="973"/>
                    <a:pt x="122" y="971"/>
                  </a:cubicBezTo>
                  <a:cubicBezTo>
                    <a:pt x="114" y="969"/>
                    <a:pt x="101" y="966"/>
                    <a:pt x="101" y="966"/>
                  </a:cubicBezTo>
                  <a:cubicBezTo>
                    <a:pt x="101" y="966"/>
                    <a:pt x="76" y="960"/>
                    <a:pt x="65" y="946"/>
                  </a:cubicBezTo>
                  <a:cubicBezTo>
                    <a:pt x="55" y="932"/>
                    <a:pt x="41" y="936"/>
                    <a:pt x="31" y="932"/>
                  </a:cubicBezTo>
                  <a:cubicBezTo>
                    <a:pt x="20" y="928"/>
                    <a:pt x="0" y="913"/>
                    <a:pt x="6" y="898"/>
                  </a:cubicBezTo>
                  <a:cubicBezTo>
                    <a:pt x="13" y="884"/>
                    <a:pt x="23" y="878"/>
                    <a:pt x="28" y="872"/>
                  </a:cubicBezTo>
                  <a:cubicBezTo>
                    <a:pt x="33" y="866"/>
                    <a:pt x="58" y="838"/>
                    <a:pt x="69" y="820"/>
                  </a:cubicBezTo>
                  <a:cubicBezTo>
                    <a:pt x="79" y="801"/>
                    <a:pt x="78" y="803"/>
                    <a:pt x="82" y="785"/>
                  </a:cubicBezTo>
                  <a:cubicBezTo>
                    <a:pt x="86" y="767"/>
                    <a:pt x="94" y="746"/>
                    <a:pt x="110" y="731"/>
                  </a:cubicBezTo>
                  <a:cubicBezTo>
                    <a:pt x="127" y="716"/>
                    <a:pt x="161" y="693"/>
                    <a:pt x="165" y="688"/>
                  </a:cubicBezTo>
                  <a:cubicBezTo>
                    <a:pt x="168" y="684"/>
                    <a:pt x="166" y="678"/>
                    <a:pt x="169" y="662"/>
                  </a:cubicBezTo>
                  <a:cubicBezTo>
                    <a:pt x="171" y="647"/>
                    <a:pt x="174" y="606"/>
                    <a:pt x="179" y="599"/>
                  </a:cubicBezTo>
                  <a:cubicBezTo>
                    <a:pt x="179" y="599"/>
                    <a:pt x="163" y="598"/>
                    <a:pt x="165" y="592"/>
                  </a:cubicBezTo>
                  <a:cubicBezTo>
                    <a:pt x="165" y="592"/>
                    <a:pt x="156" y="593"/>
                    <a:pt x="156" y="588"/>
                  </a:cubicBezTo>
                  <a:cubicBezTo>
                    <a:pt x="156" y="588"/>
                    <a:pt x="145" y="593"/>
                    <a:pt x="144" y="578"/>
                  </a:cubicBezTo>
                  <a:cubicBezTo>
                    <a:pt x="143" y="563"/>
                    <a:pt x="144" y="530"/>
                    <a:pt x="151" y="513"/>
                  </a:cubicBezTo>
                  <a:cubicBezTo>
                    <a:pt x="157" y="495"/>
                    <a:pt x="158" y="500"/>
                    <a:pt x="159" y="479"/>
                  </a:cubicBezTo>
                  <a:cubicBezTo>
                    <a:pt x="160" y="459"/>
                    <a:pt x="156" y="416"/>
                    <a:pt x="158" y="395"/>
                  </a:cubicBezTo>
                  <a:cubicBezTo>
                    <a:pt x="161" y="375"/>
                    <a:pt x="163" y="370"/>
                    <a:pt x="168" y="350"/>
                  </a:cubicBezTo>
                  <a:cubicBezTo>
                    <a:pt x="172" y="331"/>
                    <a:pt x="170" y="310"/>
                    <a:pt x="172" y="286"/>
                  </a:cubicBezTo>
                  <a:cubicBezTo>
                    <a:pt x="173" y="263"/>
                    <a:pt x="159" y="211"/>
                    <a:pt x="184" y="186"/>
                  </a:cubicBezTo>
                  <a:cubicBezTo>
                    <a:pt x="209" y="161"/>
                    <a:pt x="215" y="164"/>
                    <a:pt x="219" y="157"/>
                  </a:cubicBezTo>
                  <a:cubicBezTo>
                    <a:pt x="222" y="150"/>
                    <a:pt x="224" y="145"/>
                    <a:pt x="224" y="145"/>
                  </a:cubicBezTo>
                  <a:cubicBezTo>
                    <a:pt x="224" y="145"/>
                    <a:pt x="217" y="154"/>
                    <a:pt x="209" y="141"/>
                  </a:cubicBezTo>
                  <a:cubicBezTo>
                    <a:pt x="201" y="128"/>
                    <a:pt x="191" y="121"/>
                    <a:pt x="200" y="111"/>
                  </a:cubicBezTo>
                  <a:cubicBezTo>
                    <a:pt x="209" y="102"/>
                    <a:pt x="213" y="95"/>
                    <a:pt x="212" y="77"/>
                  </a:cubicBezTo>
                  <a:cubicBezTo>
                    <a:pt x="211" y="59"/>
                    <a:pt x="207" y="38"/>
                    <a:pt x="222" y="27"/>
                  </a:cubicBezTo>
                  <a:cubicBezTo>
                    <a:pt x="236" y="16"/>
                    <a:pt x="242" y="13"/>
                    <a:pt x="260" y="11"/>
                  </a:cubicBezTo>
                  <a:cubicBezTo>
                    <a:pt x="279" y="9"/>
                    <a:pt x="294" y="0"/>
                    <a:pt x="307" y="7"/>
                  </a:cubicBezTo>
                  <a:cubicBezTo>
                    <a:pt x="320" y="14"/>
                    <a:pt x="334" y="16"/>
                    <a:pt x="327" y="38"/>
                  </a:cubicBezTo>
                  <a:cubicBezTo>
                    <a:pt x="327" y="38"/>
                    <a:pt x="341" y="55"/>
                    <a:pt x="335" y="73"/>
                  </a:cubicBezTo>
                  <a:cubicBezTo>
                    <a:pt x="335" y="73"/>
                    <a:pt x="333" y="75"/>
                    <a:pt x="335" y="79"/>
                  </a:cubicBezTo>
                  <a:cubicBezTo>
                    <a:pt x="335" y="79"/>
                    <a:pt x="350" y="100"/>
                    <a:pt x="340" y="104"/>
                  </a:cubicBezTo>
                  <a:cubicBezTo>
                    <a:pt x="340" y="104"/>
                    <a:pt x="340" y="118"/>
                    <a:pt x="334" y="120"/>
                  </a:cubicBezTo>
                  <a:cubicBezTo>
                    <a:pt x="334" y="120"/>
                    <a:pt x="338" y="123"/>
                    <a:pt x="331" y="129"/>
                  </a:cubicBezTo>
                  <a:cubicBezTo>
                    <a:pt x="331" y="129"/>
                    <a:pt x="329" y="137"/>
                    <a:pt x="327" y="144"/>
                  </a:cubicBezTo>
                  <a:cubicBezTo>
                    <a:pt x="326" y="151"/>
                    <a:pt x="329" y="156"/>
                    <a:pt x="320" y="157"/>
                  </a:cubicBezTo>
                  <a:cubicBezTo>
                    <a:pt x="312" y="159"/>
                    <a:pt x="302" y="164"/>
                    <a:pt x="297" y="161"/>
                  </a:cubicBezTo>
                  <a:cubicBezTo>
                    <a:pt x="297" y="161"/>
                    <a:pt x="286" y="172"/>
                    <a:pt x="292" y="183"/>
                  </a:cubicBezTo>
                  <a:cubicBezTo>
                    <a:pt x="298" y="194"/>
                    <a:pt x="328" y="215"/>
                    <a:pt x="336" y="244"/>
                  </a:cubicBezTo>
                  <a:cubicBezTo>
                    <a:pt x="344" y="273"/>
                    <a:pt x="346" y="280"/>
                    <a:pt x="338" y="292"/>
                  </a:cubicBezTo>
                  <a:cubicBezTo>
                    <a:pt x="338" y="292"/>
                    <a:pt x="336" y="341"/>
                    <a:pt x="338" y="348"/>
                  </a:cubicBezTo>
                  <a:cubicBezTo>
                    <a:pt x="339" y="354"/>
                    <a:pt x="363" y="391"/>
                    <a:pt x="381" y="407"/>
                  </a:cubicBezTo>
                  <a:cubicBezTo>
                    <a:pt x="400" y="423"/>
                    <a:pt x="403" y="433"/>
                    <a:pt x="417" y="442"/>
                  </a:cubicBezTo>
                  <a:cubicBezTo>
                    <a:pt x="430" y="451"/>
                    <a:pt x="437" y="458"/>
                    <a:pt x="442" y="465"/>
                  </a:cubicBezTo>
                  <a:cubicBezTo>
                    <a:pt x="447" y="472"/>
                    <a:pt x="447" y="473"/>
                    <a:pt x="445" y="488"/>
                  </a:cubicBezTo>
                  <a:cubicBezTo>
                    <a:pt x="444" y="502"/>
                    <a:pt x="441" y="505"/>
                    <a:pt x="435" y="513"/>
                  </a:cubicBezTo>
                  <a:cubicBezTo>
                    <a:pt x="428" y="521"/>
                    <a:pt x="425" y="524"/>
                    <a:pt x="415" y="524"/>
                  </a:cubicBezTo>
                  <a:cubicBezTo>
                    <a:pt x="415" y="524"/>
                    <a:pt x="408" y="518"/>
                    <a:pt x="415" y="514"/>
                  </a:cubicBezTo>
                  <a:cubicBezTo>
                    <a:pt x="422" y="511"/>
                    <a:pt x="413" y="514"/>
                    <a:pt x="413" y="514"/>
                  </a:cubicBezTo>
                  <a:cubicBezTo>
                    <a:pt x="413" y="514"/>
                    <a:pt x="390" y="520"/>
                    <a:pt x="404" y="507"/>
                  </a:cubicBezTo>
                  <a:cubicBezTo>
                    <a:pt x="404" y="507"/>
                    <a:pt x="408" y="505"/>
                    <a:pt x="406" y="498"/>
                  </a:cubicBezTo>
                  <a:cubicBezTo>
                    <a:pt x="404" y="490"/>
                    <a:pt x="390" y="480"/>
                    <a:pt x="391" y="470"/>
                  </a:cubicBezTo>
                  <a:cubicBezTo>
                    <a:pt x="392" y="459"/>
                    <a:pt x="382" y="454"/>
                    <a:pt x="373" y="449"/>
                  </a:cubicBezTo>
                  <a:cubicBezTo>
                    <a:pt x="364" y="444"/>
                    <a:pt x="340" y="425"/>
                    <a:pt x="336" y="420"/>
                  </a:cubicBezTo>
                  <a:cubicBezTo>
                    <a:pt x="336" y="420"/>
                    <a:pt x="329" y="454"/>
                    <a:pt x="324" y="468"/>
                  </a:cubicBezTo>
                  <a:cubicBezTo>
                    <a:pt x="324" y="468"/>
                    <a:pt x="347" y="500"/>
                    <a:pt x="354" y="519"/>
                  </a:cubicBezTo>
                  <a:cubicBezTo>
                    <a:pt x="362" y="538"/>
                    <a:pt x="381" y="612"/>
                    <a:pt x="386" y="630"/>
                  </a:cubicBezTo>
                  <a:cubicBezTo>
                    <a:pt x="392" y="647"/>
                    <a:pt x="394" y="650"/>
                    <a:pt x="402" y="667"/>
                  </a:cubicBezTo>
                  <a:cubicBezTo>
                    <a:pt x="411" y="684"/>
                    <a:pt x="412" y="699"/>
                    <a:pt x="410" y="716"/>
                  </a:cubicBezTo>
                  <a:cubicBezTo>
                    <a:pt x="408" y="732"/>
                    <a:pt x="418" y="786"/>
                    <a:pt x="416" y="828"/>
                  </a:cubicBezTo>
                  <a:cubicBezTo>
                    <a:pt x="414" y="870"/>
                    <a:pt x="426" y="889"/>
                    <a:pt x="443" y="903"/>
                  </a:cubicBezTo>
                  <a:cubicBezTo>
                    <a:pt x="460" y="916"/>
                    <a:pt x="478" y="922"/>
                    <a:pt x="499" y="922"/>
                  </a:cubicBezTo>
                  <a:cubicBezTo>
                    <a:pt x="519" y="922"/>
                    <a:pt x="519" y="921"/>
                    <a:pt x="526" y="920"/>
                  </a:cubicBezTo>
                  <a:cubicBezTo>
                    <a:pt x="532" y="920"/>
                    <a:pt x="538" y="915"/>
                    <a:pt x="536" y="925"/>
                  </a:cubicBezTo>
                  <a:cubicBezTo>
                    <a:pt x="536" y="925"/>
                    <a:pt x="540" y="932"/>
                    <a:pt x="535" y="936"/>
                  </a:cubicBezTo>
                  <a:cubicBezTo>
                    <a:pt x="535" y="936"/>
                    <a:pt x="535" y="943"/>
                    <a:pt x="527" y="943"/>
                  </a:cubicBezTo>
                  <a:cubicBezTo>
                    <a:pt x="527" y="943"/>
                    <a:pt x="523" y="950"/>
                    <a:pt x="516" y="950"/>
                  </a:cubicBezTo>
                  <a:cubicBezTo>
                    <a:pt x="516" y="950"/>
                    <a:pt x="513" y="955"/>
                    <a:pt x="502" y="955"/>
                  </a:cubicBezTo>
                  <a:cubicBezTo>
                    <a:pt x="492" y="956"/>
                    <a:pt x="479" y="961"/>
                    <a:pt x="465" y="962"/>
                  </a:cubicBezTo>
                  <a:cubicBezTo>
                    <a:pt x="450" y="962"/>
                    <a:pt x="443" y="963"/>
                    <a:pt x="425" y="966"/>
                  </a:cubicBezTo>
                  <a:cubicBezTo>
                    <a:pt x="407" y="968"/>
                    <a:pt x="383" y="973"/>
                    <a:pt x="382" y="957"/>
                  </a:cubicBezTo>
                  <a:cubicBezTo>
                    <a:pt x="381" y="942"/>
                    <a:pt x="378" y="909"/>
                    <a:pt x="373" y="889"/>
                  </a:cubicBezTo>
                  <a:cubicBezTo>
                    <a:pt x="368" y="869"/>
                    <a:pt x="358" y="862"/>
                    <a:pt x="351" y="843"/>
                  </a:cubicBezTo>
                  <a:cubicBezTo>
                    <a:pt x="343" y="823"/>
                    <a:pt x="319" y="781"/>
                    <a:pt x="328" y="747"/>
                  </a:cubicBezTo>
                  <a:cubicBezTo>
                    <a:pt x="337" y="713"/>
                    <a:pt x="340" y="714"/>
                    <a:pt x="334" y="702"/>
                  </a:cubicBezTo>
                  <a:cubicBezTo>
                    <a:pt x="328" y="691"/>
                    <a:pt x="285" y="649"/>
                    <a:pt x="277" y="637"/>
                  </a:cubicBezTo>
                  <a:cubicBezTo>
                    <a:pt x="277" y="636"/>
                    <a:pt x="276" y="635"/>
                    <a:pt x="276" y="635"/>
                  </a:cubicBezTo>
                  <a:cubicBezTo>
                    <a:pt x="274" y="627"/>
                    <a:pt x="247" y="691"/>
                    <a:pt x="240" y="698"/>
                  </a:cubicBezTo>
                  <a:cubicBezTo>
                    <a:pt x="240" y="698"/>
                    <a:pt x="242" y="725"/>
                    <a:pt x="220" y="739"/>
                  </a:cubicBezTo>
                  <a:cubicBezTo>
                    <a:pt x="199" y="754"/>
                    <a:pt x="183" y="773"/>
                    <a:pt x="173" y="785"/>
                  </a:cubicBezTo>
                  <a:cubicBezTo>
                    <a:pt x="163" y="797"/>
                    <a:pt x="96" y="873"/>
                    <a:pt x="88" y="8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7" name="íṩľiḑe"/>
            <p:cNvSpPr/>
            <p:nvPr/>
          </p:nvSpPr>
          <p:spPr bwMode="auto">
            <a:xfrm>
              <a:off x="9732789" y="1880765"/>
              <a:ext cx="1013061" cy="1858140"/>
            </a:xfrm>
            <a:custGeom>
              <a:avLst/>
              <a:gdLst>
                <a:gd name="T0" fmla="*/ 68 w 479"/>
                <a:gd name="T1" fmla="*/ 742 h 878"/>
                <a:gd name="T2" fmla="*/ 31 w 479"/>
                <a:gd name="T3" fmla="*/ 813 h 878"/>
                <a:gd name="T4" fmla="*/ 28 w 479"/>
                <a:gd name="T5" fmla="*/ 847 h 878"/>
                <a:gd name="T6" fmla="*/ 125 w 479"/>
                <a:gd name="T7" fmla="*/ 869 h 878"/>
                <a:gd name="T8" fmla="*/ 133 w 479"/>
                <a:gd name="T9" fmla="*/ 842 h 878"/>
                <a:gd name="T10" fmla="*/ 113 w 479"/>
                <a:gd name="T11" fmla="*/ 802 h 878"/>
                <a:gd name="T12" fmla="*/ 167 w 479"/>
                <a:gd name="T13" fmla="*/ 699 h 878"/>
                <a:gd name="T14" fmla="*/ 234 w 479"/>
                <a:gd name="T15" fmla="*/ 624 h 878"/>
                <a:gd name="T16" fmla="*/ 301 w 479"/>
                <a:gd name="T17" fmla="*/ 777 h 878"/>
                <a:gd name="T18" fmla="*/ 325 w 479"/>
                <a:gd name="T19" fmla="*/ 819 h 878"/>
                <a:gd name="T20" fmla="*/ 373 w 479"/>
                <a:gd name="T21" fmla="*/ 877 h 878"/>
                <a:gd name="T22" fmla="*/ 462 w 479"/>
                <a:gd name="T23" fmla="*/ 846 h 878"/>
                <a:gd name="T24" fmla="*/ 417 w 479"/>
                <a:gd name="T25" fmla="*/ 834 h 878"/>
                <a:gd name="T26" fmla="*/ 373 w 479"/>
                <a:gd name="T27" fmla="*/ 771 h 878"/>
                <a:gd name="T28" fmla="*/ 341 w 479"/>
                <a:gd name="T29" fmla="*/ 707 h 878"/>
                <a:gd name="T30" fmla="*/ 328 w 479"/>
                <a:gd name="T31" fmla="*/ 648 h 878"/>
                <a:gd name="T32" fmla="*/ 319 w 479"/>
                <a:gd name="T33" fmla="*/ 556 h 878"/>
                <a:gd name="T34" fmla="*/ 317 w 479"/>
                <a:gd name="T35" fmla="*/ 498 h 878"/>
                <a:gd name="T36" fmla="*/ 354 w 479"/>
                <a:gd name="T37" fmla="*/ 478 h 878"/>
                <a:gd name="T38" fmla="*/ 372 w 479"/>
                <a:gd name="T39" fmla="*/ 395 h 878"/>
                <a:gd name="T40" fmla="*/ 385 w 479"/>
                <a:gd name="T41" fmla="*/ 408 h 878"/>
                <a:gd name="T42" fmla="*/ 397 w 479"/>
                <a:gd name="T43" fmla="*/ 400 h 878"/>
                <a:gd name="T44" fmla="*/ 390 w 479"/>
                <a:gd name="T45" fmla="*/ 372 h 878"/>
                <a:gd name="T46" fmla="*/ 330 w 479"/>
                <a:gd name="T47" fmla="*/ 330 h 878"/>
                <a:gd name="T48" fmla="*/ 307 w 479"/>
                <a:gd name="T49" fmla="*/ 251 h 878"/>
                <a:gd name="T50" fmla="*/ 273 w 479"/>
                <a:gd name="T51" fmla="*/ 172 h 878"/>
                <a:gd name="T52" fmla="*/ 273 w 479"/>
                <a:gd name="T53" fmla="*/ 135 h 878"/>
                <a:gd name="T54" fmla="*/ 295 w 479"/>
                <a:gd name="T55" fmla="*/ 103 h 878"/>
                <a:gd name="T56" fmla="*/ 289 w 479"/>
                <a:gd name="T57" fmla="*/ 72 h 878"/>
                <a:gd name="T58" fmla="*/ 280 w 479"/>
                <a:gd name="T59" fmla="*/ 28 h 878"/>
                <a:gd name="T60" fmla="*/ 210 w 479"/>
                <a:gd name="T61" fmla="*/ 114 h 878"/>
                <a:gd name="T62" fmla="*/ 261 w 479"/>
                <a:gd name="T63" fmla="*/ 173 h 878"/>
                <a:gd name="T64" fmla="*/ 271 w 479"/>
                <a:gd name="T65" fmla="*/ 197 h 878"/>
                <a:gd name="T66" fmla="*/ 204 w 479"/>
                <a:gd name="T67" fmla="*/ 139 h 878"/>
                <a:gd name="T68" fmla="*/ 149 w 479"/>
                <a:gd name="T69" fmla="*/ 238 h 878"/>
                <a:gd name="T70" fmla="*/ 141 w 479"/>
                <a:gd name="T71" fmla="*/ 302 h 878"/>
                <a:gd name="T72" fmla="*/ 137 w 479"/>
                <a:gd name="T73" fmla="*/ 377 h 878"/>
                <a:gd name="T74" fmla="*/ 123 w 479"/>
                <a:gd name="T75" fmla="*/ 488 h 878"/>
                <a:gd name="T76" fmla="*/ 68 w 479"/>
                <a:gd name="T77" fmla="*/ 496 h 878"/>
                <a:gd name="T78" fmla="*/ 23 w 479"/>
                <a:gd name="T79" fmla="*/ 647 h 878"/>
                <a:gd name="T80" fmla="*/ 264 w 479"/>
                <a:gd name="T81" fmla="*/ 153 h 878"/>
                <a:gd name="T82" fmla="*/ 300 w 479"/>
                <a:gd name="T83" fmla="*/ 328 h 878"/>
                <a:gd name="T84" fmla="*/ 304 w 479"/>
                <a:gd name="T85" fmla="*/ 362 h 878"/>
                <a:gd name="T86" fmla="*/ 299 w 479"/>
                <a:gd name="T87" fmla="*/ 327 h 878"/>
                <a:gd name="T88" fmla="*/ 146 w 479"/>
                <a:gd name="T89" fmla="*/ 513 h 878"/>
                <a:gd name="T90" fmla="*/ 132 w 479"/>
                <a:gd name="T91" fmla="*/ 51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878">
                  <a:moveTo>
                    <a:pt x="23" y="647"/>
                  </a:moveTo>
                  <a:cubicBezTo>
                    <a:pt x="90" y="674"/>
                    <a:pt x="90" y="674"/>
                    <a:pt x="90" y="674"/>
                  </a:cubicBezTo>
                  <a:cubicBezTo>
                    <a:pt x="90" y="674"/>
                    <a:pt x="72" y="734"/>
                    <a:pt x="68" y="742"/>
                  </a:cubicBezTo>
                  <a:cubicBezTo>
                    <a:pt x="63" y="750"/>
                    <a:pt x="52" y="757"/>
                    <a:pt x="51" y="766"/>
                  </a:cubicBezTo>
                  <a:cubicBezTo>
                    <a:pt x="49" y="774"/>
                    <a:pt x="49" y="774"/>
                    <a:pt x="46" y="778"/>
                  </a:cubicBezTo>
                  <a:cubicBezTo>
                    <a:pt x="44" y="782"/>
                    <a:pt x="33" y="805"/>
                    <a:pt x="31" y="813"/>
                  </a:cubicBezTo>
                  <a:cubicBezTo>
                    <a:pt x="30" y="821"/>
                    <a:pt x="26" y="833"/>
                    <a:pt x="28" y="835"/>
                  </a:cubicBezTo>
                  <a:cubicBezTo>
                    <a:pt x="28" y="835"/>
                    <a:pt x="25" y="842"/>
                    <a:pt x="27" y="846"/>
                  </a:cubicBezTo>
                  <a:cubicBezTo>
                    <a:pt x="27" y="847"/>
                    <a:pt x="27" y="847"/>
                    <a:pt x="28" y="847"/>
                  </a:cubicBezTo>
                  <a:cubicBezTo>
                    <a:pt x="32" y="850"/>
                    <a:pt x="71" y="860"/>
                    <a:pt x="71" y="860"/>
                  </a:cubicBezTo>
                  <a:cubicBezTo>
                    <a:pt x="75" y="857"/>
                    <a:pt x="75" y="857"/>
                    <a:pt x="75" y="857"/>
                  </a:cubicBezTo>
                  <a:cubicBezTo>
                    <a:pt x="75" y="857"/>
                    <a:pt x="103" y="871"/>
                    <a:pt x="125" y="869"/>
                  </a:cubicBezTo>
                  <a:cubicBezTo>
                    <a:pt x="125" y="869"/>
                    <a:pt x="173" y="863"/>
                    <a:pt x="164" y="850"/>
                  </a:cubicBezTo>
                  <a:cubicBezTo>
                    <a:pt x="164" y="850"/>
                    <a:pt x="156" y="838"/>
                    <a:pt x="144" y="842"/>
                  </a:cubicBezTo>
                  <a:cubicBezTo>
                    <a:pt x="144" y="842"/>
                    <a:pt x="136" y="844"/>
                    <a:pt x="133" y="842"/>
                  </a:cubicBezTo>
                  <a:cubicBezTo>
                    <a:pt x="130" y="841"/>
                    <a:pt x="127" y="844"/>
                    <a:pt x="124" y="842"/>
                  </a:cubicBezTo>
                  <a:cubicBezTo>
                    <a:pt x="121" y="840"/>
                    <a:pt x="107" y="820"/>
                    <a:pt x="107" y="817"/>
                  </a:cubicBezTo>
                  <a:cubicBezTo>
                    <a:pt x="107" y="817"/>
                    <a:pt x="114" y="817"/>
                    <a:pt x="113" y="802"/>
                  </a:cubicBezTo>
                  <a:cubicBezTo>
                    <a:pt x="112" y="788"/>
                    <a:pt x="112" y="786"/>
                    <a:pt x="120" y="779"/>
                  </a:cubicBezTo>
                  <a:cubicBezTo>
                    <a:pt x="128" y="772"/>
                    <a:pt x="145" y="747"/>
                    <a:pt x="148" y="737"/>
                  </a:cubicBezTo>
                  <a:cubicBezTo>
                    <a:pt x="152" y="728"/>
                    <a:pt x="167" y="699"/>
                    <a:pt x="167" y="699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91" y="707"/>
                    <a:pt x="201" y="712"/>
                    <a:pt x="208" y="697"/>
                  </a:cubicBezTo>
                  <a:cubicBezTo>
                    <a:pt x="234" y="624"/>
                    <a:pt x="234" y="624"/>
                    <a:pt x="234" y="624"/>
                  </a:cubicBezTo>
                  <a:cubicBezTo>
                    <a:pt x="234" y="624"/>
                    <a:pt x="262" y="681"/>
                    <a:pt x="264" y="687"/>
                  </a:cubicBezTo>
                  <a:cubicBezTo>
                    <a:pt x="266" y="693"/>
                    <a:pt x="273" y="705"/>
                    <a:pt x="275" y="716"/>
                  </a:cubicBezTo>
                  <a:cubicBezTo>
                    <a:pt x="277" y="726"/>
                    <a:pt x="300" y="772"/>
                    <a:pt x="301" y="777"/>
                  </a:cubicBezTo>
                  <a:cubicBezTo>
                    <a:pt x="302" y="781"/>
                    <a:pt x="305" y="790"/>
                    <a:pt x="307" y="795"/>
                  </a:cubicBezTo>
                  <a:cubicBezTo>
                    <a:pt x="309" y="799"/>
                    <a:pt x="321" y="814"/>
                    <a:pt x="321" y="814"/>
                  </a:cubicBezTo>
                  <a:cubicBezTo>
                    <a:pt x="321" y="814"/>
                    <a:pt x="324" y="817"/>
                    <a:pt x="325" y="819"/>
                  </a:cubicBezTo>
                  <a:cubicBezTo>
                    <a:pt x="326" y="822"/>
                    <a:pt x="319" y="831"/>
                    <a:pt x="319" y="838"/>
                  </a:cubicBezTo>
                  <a:cubicBezTo>
                    <a:pt x="319" y="844"/>
                    <a:pt x="324" y="865"/>
                    <a:pt x="326" y="868"/>
                  </a:cubicBezTo>
                  <a:cubicBezTo>
                    <a:pt x="327" y="870"/>
                    <a:pt x="373" y="877"/>
                    <a:pt x="373" y="877"/>
                  </a:cubicBezTo>
                  <a:cubicBezTo>
                    <a:pt x="374" y="871"/>
                    <a:pt x="374" y="871"/>
                    <a:pt x="374" y="871"/>
                  </a:cubicBezTo>
                  <a:cubicBezTo>
                    <a:pt x="374" y="871"/>
                    <a:pt x="404" y="878"/>
                    <a:pt x="418" y="873"/>
                  </a:cubicBezTo>
                  <a:cubicBezTo>
                    <a:pt x="418" y="873"/>
                    <a:pt x="479" y="861"/>
                    <a:pt x="462" y="846"/>
                  </a:cubicBezTo>
                  <a:cubicBezTo>
                    <a:pt x="462" y="846"/>
                    <a:pt x="461" y="838"/>
                    <a:pt x="448" y="841"/>
                  </a:cubicBezTo>
                  <a:cubicBezTo>
                    <a:pt x="448" y="841"/>
                    <a:pt x="440" y="842"/>
                    <a:pt x="435" y="841"/>
                  </a:cubicBezTo>
                  <a:cubicBezTo>
                    <a:pt x="431" y="840"/>
                    <a:pt x="422" y="836"/>
                    <a:pt x="417" y="834"/>
                  </a:cubicBezTo>
                  <a:cubicBezTo>
                    <a:pt x="412" y="832"/>
                    <a:pt x="400" y="825"/>
                    <a:pt x="397" y="822"/>
                  </a:cubicBezTo>
                  <a:cubicBezTo>
                    <a:pt x="394" y="819"/>
                    <a:pt x="387" y="814"/>
                    <a:pt x="386" y="812"/>
                  </a:cubicBezTo>
                  <a:cubicBezTo>
                    <a:pt x="385" y="810"/>
                    <a:pt x="377" y="783"/>
                    <a:pt x="373" y="771"/>
                  </a:cubicBezTo>
                  <a:cubicBezTo>
                    <a:pt x="369" y="760"/>
                    <a:pt x="363" y="741"/>
                    <a:pt x="358" y="738"/>
                  </a:cubicBezTo>
                  <a:cubicBezTo>
                    <a:pt x="353" y="735"/>
                    <a:pt x="350" y="740"/>
                    <a:pt x="347" y="730"/>
                  </a:cubicBezTo>
                  <a:cubicBezTo>
                    <a:pt x="344" y="720"/>
                    <a:pt x="344" y="713"/>
                    <a:pt x="341" y="707"/>
                  </a:cubicBezTo>
                  <a:cubicBezTo>
                    <a:pt x="339" y="700"/>
                    <a:pt x="336" y="689"/>
                    <a:pt x="336" y="684"/>
                  </a:cubicBezTo>
                  <a:cubicBezTo>
                    <a:pt x="335" y="679"/>
                    <a:pt x="333" y="669"/>
                    <a:pt x="330" y="665"/>
                  </a:cubicBezTo>
                  <a:cubicBezTo>
                    <a:pt x="328" y="660"/>
                    <a:pt x="323" y="652"/>
                    <a:pt x="328" y="648"/>
                  </a:cubicBezTo>
                  <a:cubicBezTo>
                    <a:pt x="328" y="648"/>
                    <a:pt x="335" y="637"/>
                    <a:pt x="328" y="629"/>
                  </a:cubicBezTo>
                  <a:cubicBezTo>
                    <a:pt x="322" y="622"/>
                    <a:pt x="326" y="597"/>
                    <a:pt x="324" y="583"/>
                  </a:cubicBezTo>
                  <a:cubicBezTo>
                    <a:pt x="322" y="569"/>
                    <a:pt x="321" y="563"/>
                    <a:pt x="319" y="556"/>
                  </a:cubicBezTo>
                  <a:cubicBezTo>
                    <a:pt x="317" y="549"/>
                    <a:pt x="318" y="547"/>
                    <a:pt x="316" y="545"/>
                  </a:cubicBezTo>
                  <a:cubicBezTo>
                    <a:pt x="316" y="545"/>
                    <a:pt x="316" y="521"/>
                    <a:pt x="315" y="515"/>
                  </a:cubicBezTo>
                  <a:cubicBezTo>
                    <a:pt x="314" y="510"/>
                    <a:pt x="317" y="501"/>
                    <a:pt x="317" y="498"/>
                  </a:cubicBezTo>
                  <a:cubicBezTo>
                    <a:pt x="317" y="497"/>
                    <a:pt x="317" y="497"/>
                    <a:pt x="317" y="497"/>
                  </a:cubicBezTo>
                  <a:cubicBezTo>
                    <a:pt x="315" y="495"/>
                    <a:pt x="341" y="497"/>
                    <a:pt x="341" y="497"/>
                  </a:cubicBezTo>
                  <a:cubicBezTo>
                    <a:pt x="341" y="497"/>
                    <a:pt x="362" y="496"/>
                    <a:pt x="354" y="478"/>
                  </a:cubicBezTo>
                  <a:cubicBezTo>
                    <a:pt x="347" y="459"/>
                    <a:pt x="339" y="387"/>
                    <a:pt x="339" y="387"/>
                  </a:cubicBezTo>
                  <a:cubicBezTo>
                    <a:pt x="365" y="405"/>
                    <a:pt x="365" y="405"/>
                    <a:pt x="365" y="405"/>
                  </a:cubicBezTo>
                  <a:cubicBezTo>
                    <a:pt x="372" y="395"/>
                    <a:pt x="372" y="395"/>
                    <a:pt x="372" y="395"/>
                  </a:cubicBezTo>
                  <a:cubicBezTo>
                    <a:pt x="372" y="395"/>
                    <a:pt x="377" y="394"/>
                    <a:pt x="377" y="397"/>
                  </a:cubicBezTo>
                  <a:cubicBezTo>
                    <a:pt x="377" y="397"/>
                    <a:pt x="377" y="402"/>
                    <a:pt x="380" y="404"/>
                  </a:cubicBezTo>
                  <a:cubicBezTo>
                    <a:pt x="380" y="404"/>
                    <a:pt x="380" y="406"/>
                    <a:pt x="385" y="408"/>
                  </a:cubicBezTo>
                  <a:cubicBezTo>
                    <a:pt x="385" y="408"/>
                    <a:pt x="395" y="413"/>
                    <a:pt x="394" y="408"/>
                  </a:cubicBezTo>
                  <a:cubicBezTo>
                    <a:pt x="392" y="402"/>
                    <a:pt x="394" y="406"/>
                    <a:pt x="394" y="406"/>
                  </a:cubicBezTo>
                  <a:cubicBezTo>
                    <a:pt x="397" y="400"/>
                    <a:pt x="397" y="400"/>
                    <a:pt x="397" y="400"/>
                  </a:cubicBezTo>
                  <a:cubicBezTo>
                    <a:pt x="397" y="400"/>
                    <a:pt x="400" y="396"/>
                    <a:pt x="398" y="391"/>
                  </a:cubicBezTo>
                  <a:cubicBezTo>
                    <a:pt x="398" y="391"/>
                    <a:pt x="406" y="383"/>
                    <a:pt x="398" y="378"/>
                  </a:cubicBezTo>
                  <a:cubicBezTo>
                    <a:pt x="398" y="378"/>
                    <a:pt x="398" y="374"/>
                    <a:pt x="390" y="372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81" y="367"/>
                    <a:pt x="361" y="350"/>
                    <a:pt x="359" y="348"/>
                  </a:cubicBezTo>
                  <a:cubicBezTo>
                    <a:pt x="357" y="347"/>
                    <a:pt x="332" y="334"/>
                    <a:pt x="330" y="330"/>
                  </a:cubicBezTo>
                  <a:cubicBezTo>
                    <a:pt x="329" y="325"/>
                    <a:pt x="329" y="322"/>
                    <a:pt x="326" y="319"/>
                  </a:cubicBezTo>
                  <a:cubicBezTo>
                    <a:pt x="324" y="315"/>
                    <a:pt x="321" y="299"/>
                    <a:pt x="318" y="288"/>
                  </a:cubicBezTo>
                  <a:cubicBezTo>
                    <a:pt x="315" y="277"/>
                    <a:pt x="311" y="259"/>
                    <a:pt x="307" y="251"/>
                  </a:cubicBezTo>
                  <a:cubicBezTo>
                    <a:pt x="303" y="243"/>
                    <a:pt x="299" y="236"/>
                    <a:pt x="297" y="229"/>
                  </a:cubicBezTo>
                  <a:cubicBezTo>
                    <a:pt x="295" y="223"/>
                    <a:pt x="288" y="205"/>
                    <a:pt x="284" y="201"/>
                  </a:cubicBezTo>
                  <a:cubicBezTo>
                    <a:pt x="279" y="198"/>
                    <a:pt x="277" y="182"/>
                    <a:pt x="273" y="172"/>
                  </a:cubicBezTo>
                  <a:cubicBezTo>
                    <a:pt x="268" y="162"/>
                    <a:pt x="267" y="155"/>
                    <a:pt x="263" y="152"/>
                  </a:cubicBezTo>
                  <a:cubicBezTo>
                    <a:pt x="263" y="152"/>
                    <a:pt x="268" y="146"/>
                    <a:pt x="267" y="141"/>
                  </a:cubicBezTo>
                  <a:cubicBezTo>
                    <a:pt x="267" y="141"/>
                    <a:pt x="269" y="135"/>
                    <a:pt x="273" y="135"/>
                  </a:cubicBezTo>
                  <a:cubicBezTo>
                    <a:pt x="273" y="135"/>
                    <a:pt x="300" y="132"/>
                    <a:pt x="292" y="118"/>
                  </a:cubicBezTo>
                  <a:cubicBezTo>
                    <a:pt x="292" y="118"/>
                    <a:pt x="298" y="111"/>
                    <a:pt x="293" y="108"/>
                  </a:cubicBezTo>
                  <a:cubicBezTo>
                    <a:pt x="293" y="108"/>
                    <a:pt x="297" y="106"/>
                    <a:pt x="295" y="103"/>
                  </a:cubicBezTo>
                  <a:cubicBezTo>
                    <a:pt x="295" y="103"/>
                    <a:pt x="291" y="96"/>
                    <a:pt x="296" y="96"/>
                  </a:cubicBezTo>
                  <a:cubicBezTo>
                    <a:pt x="296" y="96"/>
                    <a:pt x="308" y="91"/>
                    <a:pt x="297" y="83"/>
                  </a:cubicBezTo>
                  <a:cubicBezTo>
                    <a:pt x="297" y="83"/>
                    <a:pt x="286" y="77"/>
                    <a:pt x="289" y="72"/>
                  </a:cubicBezTo>
                  <a:cubicBezTo>
                    <a:pt x="289" y="72"/>
                    <a:pt x="292" y="67"/>
                    <a:pt x="289" y="63"/>
                  </a:cubicBezTo>
                  <a:cubicBezTo>
                    <a:pt x="289" y="63"/>
                    <a:pt x="284" y="52"/>
                    <a:pt x="283" y="48"/>
                  </a:cubicBezTo>
                  <a:cubicBezTo>
                    <a:pt x="283" y="48"/>
                    <a:pt x="296" y="37"/>
                    <a:pt x="280" y="28"/>
                  </a:cubicBezTo>
                  <a:cubicBezTo>
                    <a:pt x="280" y="28"/>
                    <a:pt x="220" y="0"/>
                    <a:pt x="197" y="49"/>
                  </a:cubicBezTo>
                  <a:cubicBezTo>
                    <a:pt x="197" y="49"/>
                    <a:pt x="190" y="73"/>
                    <a:pt x="206" y="103"/>
                  </a:cubicBezTo>
                  <a:cubicBezTo>
                    <a:pt x="206" y="103"/>
                    <a:pt x="212" y="111"/>
                    <a:pt x="210" y="114"/>
                  </a:cubicBezTo>
                  <a:cubicBezTo>
                    <a:pt x="210" y="114"/>
                    <a:pt x="210" y="118"/>
                    <a:pt x="213" y="118"/>
                  </a:cubicBezTo>
                  <a:cubicBezTo>
                    <a:pt x="213" y="118"/>
                    <a:pt x="252" y="127"/>
                    <a:pt x="264" y="161"/>
                  </a:cubicBezTo>
                  <a:cubicBezTo>
                    <a:pt x="264" y="161"/>
                    <a:pt x="265" y="168"/>
                    <a:pt x="261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4"/>
                    <a:pt x="262" y="177"/>
                    <a:pt x="269" y="190"/>
                  </a:cubicBezTo>
                  <a:cubicBezTo>
                    <a:pt x="271" y="197"/>
                    <a:pt x="271" y="197"/>
                    <a:pt x="271" y="197"/>
                  </a:cubicBezTo>
                  <a:cubicBezTo>
                    <a:pt x="271" y="197"/>
                    <a:pt x="232" y="125"/>
                    <a:pt x="212" y="127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3" y="118"/>
                    <a:pt x="210" y="135"/>
                    <a:pt x="204" y="139"/>
                  </a:cubicBezTo>
                  <a:cubicBezTo>
                    <a:pt x="198" y="143"/>
                    <a:pt x="186" y="144"/>
                    <a:pt x="179" y="157"/>
                  </a:cubicBezTo>
                  <a:cubicBezTo>
                    <a:pt x="171" y="171"/>
                    <a:pt x="153" y="200"/>
                    <a:pt x="149" y="215"/>
                  </a:cubicBezTo>
                  <a:cubicBezTo>
                    <a:pt x="146" y="230"/>
                    <a:pt x="149" y="227"/>
                    <a:pt x="149" y="238"/>
                  </a:cubicBezTo>
                  <a:cubicBezTo>
                    <a:pt x="148" y="248"/>
                    <a:pt x="149" y="246"/>
                    <a:pt x="144" y="255"/>
                  </a:cubicBezTo>
                  <a:cubicBezTo>
                    <a:pt x="140" y="264"/>
                    <a:pt x="139" y="279"/>
                    <a:pt x="141" y="288"/>
                  </a:cubicBezTo>
                  <a:cubicBezTo>
                    <a:pt x="143" y="297"/>
                    <a:pt x="146" y="292"/>
                    <a:pt x="141" y="302"/>
                  </a:cubicBezTo>
                  <a:cubicBezTo>
                    <a:pt x="136" y="311"/>
                    <a:pt x="136" y="316"/>
                    <a:pt x="136" y="323"/>
                  </a:cubicBezTo>
                  <a:cubicBezTo>
                    <a:pt x="136" y="331"/>
                    <a:pt x="140" y="336"/>
                    <a:pt x="139" y="343"/>
                  </a:cubicBezTo>
                  <a:cubicBezTo>
                    <a:pt x="138" y="351"/>
                    <a:pt x="134" y="363"/>
                    <a:pt x="137" y="377"/>
                  </a:cubicBezTo>
                  <a:cubicBezTo>
                    <a:pt x="139" y="391"/>
                    <a:pt x="140" y="394"/>
                    <a:pt x="138" y="401"/>
                  </a:cubicBezTo>
                  <a:cubicBezTo>
                    <a:pt x="136" y="408"/>
                    <a:pt x="128" y="465"/>
                    <a:pt x="125" y="474"/>
                  </a:cubicBezTo>
                  <a:cubicBezTo>
                    <a:pt x="123" y="484"/>
                    <a:pt x="123" y="488"/>
                    <a:pt x="123" y="488"/>
                  </a:cubicBezTo>
                  <a:cubicBezTo>
                    <a:pt x="123" y="488"/>
                    <a:pt x="136" y="494"/>
                    <a:pt x="140" y="493"/>
                  </a:cubicBezTo>
                  <a:cubicBezTo>
                    <a:pt x="140" y="493"/>
                    <a:pt x="127" y="496"/>
                    <a:pt x="119" y="513"/>
                  </a:cubicBezTo>
                  <a:cubicBezTo>
                    <a:pt x="68" y="496"/>
                    <a:pt x="68" y="496"/>
                    <a:pt x="68" y="496"/>
                  </a:cubicBezTo>
                  <a:cubicBezTo>
                    <a:pt x="68" y="496"/>
                    <a:pt x="56" y="488"/>
                    <a:pt x="48" y="507"/>
                  </a:cubicBezTo>
                  <a:cubicBezTo>
                    <a:pt x="41" y="526"/>
                    <a:pt x="6" y="631"/>
                    <a:pt x="6" y="631"/>
                  </a:cubicBezTo>
                  <a:cubicBezTo>
                    <a:pt x="6" y="631"/>
                    <a:pt x="0" y="639"/>
                    <a:pt x="23" y="647"/>
                  </a:cubicBezTo>
                  <a:close/>
                  <a:moveTo>
                    <a:pt x="270" y="168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5" y="155"/>
                    <a:pt x="270" y="168"/>
                    <a:pt x="270" y="168"/>
                  </a:cubicBezTo>
                  <a:close/>
                  <a:moveTo>
                    <a:pt x="299" y="327"/>
                  </a:moveTo>
                  <a:cubicBezTo>
                    <a:pt x="300" y="328"/>
                    <a:pt x="300" y="328"/>
                    <a:pt x="300" y="328"/>
                  </a:cubicBezTo>
                  <a:cubicBezTo>
                    <a:pt x="300" y="328"/>
                    <a:pt x="307" y="334"/>
                    <a:pt x="304" y="344"/>
                  </a:cubicBezTo>
                  <a:cubicBezTo>
                    <a:pt x="304" y="344"/>
                    <a:pt x="302" y="357"/>
                    <a:pt x="304" y="361"/>
                  </a:cubicBezTo>
                  <a:cubicBezTo>
                    <a:pt x="306" y="365"/>
                    <a:pt x="304" y="362"/>
                    <a:pt x="304" y="362"/>
                  </a:cubicBezTo>
                  <a:cubicBezTo>
                    <a:pt x="304" y="362"/>
                    <a:pt x="306" y="367"/>
                    <a:pt x="304" y="369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299" y="371"/>
                    <a:pt x="300" y="332"/>
                    <a:pt x="299" y="327"/>
                  </a:cubicBezTo>
                  <a:close/>
                  <a:moveTo>
                    <a:pt x="132" y="518"/>
                  </a:moveTo>
                  <a:cubicBezTo>
                    <a:pt x="132" y="518"/>
                    <a:pt x="134" y="509"/>
                    <a:pt x="139" y="509"/>
                  </a:cubicBezTo>
                  <a:cubicBezTo>
                    <a:pt x="139" y="509"/>
                    <a:pt x="142" y="517"/>
                    <a:pt x="146" y="513"/>
                  </a:cubicBezTo>
                  <a:cubicBezTo>
                    <a:pt x="146" y="513"/>
                    <a:pt x="147" y="520"/>
                    <a:pt x="150" y="519"/>
                  </a:cubicBezTo>
                  <a:cubicBezTo>
                    <a:pt x="148" y="524"/>
                    <a:pt x="148" y="524"/>
                    <a:pt x="148" y="524"/>
                  </a:cubicBezTo>
                  <a:lnTo>
                    <a:pt x="132" y="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999936" y="4132134"/>
              <a:ext cx="1" cy="5414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ïśḷídê"/>
            <p:cNvSpPr/>
            <p:nvPr/>
          </p:nvSpPr>
          <p:spPr>
            <a:xfrm>
              <a:off x="1893785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4026776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ïŝľiďê"/>
            <p:cNvSpPr/>
            <p:nvPr/>
          </p:nvSpPr>
          <p:spPr>
            <a:xfrm>
              <a:off x="3920625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6102608" y="4132134"/>
              <a:ext cx="1" cy="5414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íšḷíḓè"/>
            <p:cNvSpPr/>
            <p:nvPr/>
          </p:nvSpPr>
          <p:spPr>
            <a:xfrm>
              <a:off x="5996457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8180340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íS1ïḍè"/>
            <p:cNvSpPr/>
            <p:nvPr/>
          </p:nvSpPr>
          <p:spPr>
            <a:xfrm>
              <a:off x="8074189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10239319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ïṣļíḋé"/>
            <p:cNvSpPr/>
            <p:nvPr/>
          </p:nvSpPr>
          <p:spPr>
            <a:xfrm>
              <a:off x="10133168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</p:grpSp>
      <p:sp>
        <p:nvSpPr>
          <p:cNvPr id="18" name="文本框 50"/>
          <p:cNvSpPr txBox="1"/>
          <p:nvPr/>
        </p:nvSpPr>
        <p:spPr>
          <a:xfrm>
            <a:off x="88490" y="4895595"/>
            <a:ext cx="2260574" cy="9118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“单一定时”</a:t>
            </a:r>
            <a:endParaRPr lang="en-US" altLang="zh-CN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维修方式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文本框 56"/>
          <p:cNvSpPr txBox="1"/>
          <p:nvPr/>
        </p:nvSpPr>
        <p:spPr>
          <a:xfrm>
            <a:off x="1971027" y="4895596"/>
            <a:ext cx="2845041" cy="9118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用可靠性方法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控制维修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文本框 59"/>
          <p:cNvSpPr txBox="1"/>
          <p:nvPr/>
        </p:nvSpPr>
        <p:spPr>
          <a:xfrm>
            <a:off x="4673480" y="4895596"/>
            <a:ext cx="2845041" cy="9118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HT、OC、MC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维修方式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文本框 62"/>
          <p:cNvSpPr txBox="1"/>
          <p:nvPr/>
        </p:nvSpPr>
        <p:spPr>
          <a:xfrm>
            <a:off x="7356248" y="4895596"/>
            <a:ext cx="2845041" cy="9118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MSG-3分析得到的多种维修工作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文本框 65"/>
          <p:cNvSpPr txBox="1"/>
          <p:nvPr/>
        </p:nvSpPr>
        <p:spPr>
          <a:xfrm>
            <a:off x="9935716" y="4895595"/>
            <a:ext cx="2167794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增加了新的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维修方式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zh-CN" altLang="en-US" sz="2665" b="1" dirty="0">
                <a:solidFill>
                  <a:srgbClr val="240381"/>
                </a:solidFill>
                <a:latin typeface="Century Gothic" panose="020B0502020202020204" pitchFamily="34" charset="0"/>
              </a:rPr>
              <a:t>（如AHM）</a:t>
            </a:r>
            <a:endParaRPr lang="zh-CN" altLang="en-US" sz="2665" b="1" dirty="0">
              <a:solidFill>
                <a:srgbClr val="24038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28429" y="11409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" grpId="0"/>
      <p:bldP spid="34" grpId="0"/>
      <p:bldP spid="35" grpId="0"/>
      <p:bldP spid="36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1"/>
          <p:cNvSpPr txBox="1"/>
          <p:nvPr/>
        </p:nvSpPr>
        <p:spPr>
          <a:xfrm>
            <a:off x="1383997" y="1831583"/>
            <a:ext cx="227360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生产有准备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102468" y="2227771"/>
            <a:ext cx="2762663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Arrangement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1267260" y="3584865"/>
            <a:ext cx="2062989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施工有程序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1400449" y="4014792"/>
            <a:ext cx="1929799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1876611" y="5459148"/>
            <a:ext cx="2086324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工作有标准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6"/>
          <p:cNvSpPr txBox="1"/>
          <p:nvPr/>
        </p:nvSpPr>
        <p:spPr>
          <a:xfrm>
            <a:off x="1894728" y="5881447"/>
            <a:ext cx="2034749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06741" y="1648337"/>
            <a:ext cx="3868135" cy="3861888"/>
            <a:chOff x="1403648" y="1115468"/>
            <a:chExt cx="1294414" cy="1294414"/>
          </a:xfrm>
        </p:grpSpPr>
        <p:sp>
          <p:nvSpPr>
            <p:cNvPr id="16" name="椭圆 15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EA5E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26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同心圆 19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265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TextBox 63"/>
            <p:cNvSpPr txBox="1"/>
            <p:nvPr/>
          </p:nvSpPr>
          <p:spPr>
            <a:xfrm>
              <a:off x="1687876" y="1560535"/>
              <a:ext cx="725958" cy="30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APS</a:t>
              </a:r>
              <a:endParaRPr kumimoji="0" lang="zh-CN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08636" y="1330692"/>
            <a:ext cx="3773873" cy="4922975"/>
            <a:chOff x="2631477" y="998019"/>
            <a:chExt cx="2830405" cy="3692231"/>
          </a:xfrm>
        </p:grpSpPr>
        <p:sp>
          <p:nvSpPr>
            <p:cNvPr id="12" name="Freeform 7"/>
            <p:cNvSpPr/>
            <p:nvPr/>
          </p:nvSpPr>
          <p:spPr bwMode="auto">
            <a:xfrm>
              <a:off x="3091842" y="1236253"/>
              <a:ext cx="1005569" cy="3174831"/>
            </a:xfrm>
            <a:custGeom>
              <a:avLst/>
              <a:gdLst>
                <a:gd name="T0" fmla="*/ 1750 w 1750"/>
                <a:gd name="T1" fmla="*/ 272 h 5527"/>
                <a:gd name="T2" fmla="*/ 314 w 1750"/>
                <a:gd name="T3" fmla="*/ 2778 h 5527"/>
                <a:gd name="T4" fmla="*/ 1699 w 1750"/>
                <a:gd name="T5" fmla="*/ 5254 h 5527"/>
                <a:gd name="T6" fmla="*/ 1542 w 1750"/>
                <a:gd name="T7" fmla="*/ 5527 h 5527"/>
                <a:gd name="T8" fmla="*/ 0 w 1750"/>
                <a:gd name="T9" fmla="*/ 2778 h 5527"/>
                <a:gd name="T10" fmla="*/ 1593 w 1750"/>
                <a:gd name="T11" fmla="*/ 0 h 5527"/>
                <a:gd name="T12" fmla="*/ 1750 w 1750"/>
                <a:gd name="T13" fmla="*/ 272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0" h="5527">
                  <a:moveTo>
                    <a:pt x="1750" y="272"/>
                  </a:moveTo>
                  <a:cubicBezTo>
                    <a:pt x="891" y="777"/>
                    <a:pt x="314" y="1710"/>
                    <a:pt x="314" y="2778"/>
                  </a:cubicBezTo>
                  <a:cubicBezTo>
                    <a:pt x="314" y="3825"/>
                    <a:pt x="868" y="4743"/>
                    <a:pt x="1699" y="5254"/>
                  </a:cubicBezTo>
                  <a:lnTo>
                    <a:pt x="1542" y="5527"/>
                  </a:lnTo>
                  <a:cubicBezTo>
                    <a:pt x="617" y="4961"/>
                    <a:pt x="0" y="3942"/>
                    <a:pt x="0" y="2778"/>
                  </a:cubicBezTo>
                  <a:cubicBezTo>
                    <a:pt x="0" y="1594"/>
                    <a:pt x="640" y="559"/>
                    <a:pt x="1593" y="0"/>
                  </a:cubicBezTo>
                  <a:lnTo>
                    <a:pt x="1750" y="272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091683" y="998019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rPr>
                  <a:t>A</a:t>
                </a:r>
                <a:endParaRPr kumimoji="0" lang="zh-CN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631477" y="229844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233311" y="35405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4546607" y="1850970"/>
              <a:ext cx="915275" cy="450074"/>
            </a:xfrm>
            <a:prstGeom prst="line">
              <a:avLst/>
            </a:prstGeom>
            <a:noFill/>
            <a:ln w="57150" cap="rnd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4073260" y="2844151"/>
              <a:ext cx="1241799" cy="1261"/>
            </a:xfrm>
            <a:prstGeom prst="line">
              <a:avLst/>
            </a:prstGeom>
            <a:noFill/>
            <a:ln w="57150" cap="rnd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flipV="1">
              <a:off x="4503337" y="3389646"/>
              <a:ext cx="954357" cy="383256"/>
            </a:xfrm>
            <a:prstGeom prst="line">
              <a:avLst/>
            </a:prstGeom>
            <a:noFill/>
            <a:ln w="57150" cap="rnd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round/>
              <a:tailEnd type="triangle" w="med" len="med"/>
            </a:ln>
            <a:scene3d>
              <a:camera prst="orthographicFront">
                <a:rot lat="0" lon="0" rev="212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283498" y="3565603"/>
              <a:ext cx="1099553" cy="109955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s</a:t>
              </a:r>
              <a:endPara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683534" y="2341465"/>
              <a:ext cx="1099553" cy="109955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P</a:t>
              </a:r>
              <a:endPara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004560" y="6080760"/>
            <a:ext cx="59232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40381"/>
                </a:solidFill>
              </a:rPr>
              <a:t>维修管理的理论创新</a:t>
            </a:r>
            <a:r>
              <a:rPr lang="en-US" altLang="zh-CN" sz="3200" dirty="0">
                <a:solidFill>
                  <a:srgbClr val="240381"/>
                </a:solidFill>
              </a:rPr>
              <a:t>—APS</a:t>
            </a:r>
            <a:r>
              <a:rPr lang="zh-CN" altLang="en-US" sz="3200" dirty="0">
                <a:solidFill>
                  <a:srgbClr val="240381"/>
                </a:solidFill>
              </a:rPr>
              <a:t>理论</a:t>
            </a:r>
            <a:endParaRPr lang="zh-CN" altLang="en-US" sz="3200" dirty="0">
              <a:solidFill>
                <a:srgbClr val="240381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383191" y="628122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59" y="105838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  <p:bldP spid="4" grpId="0"/>
      <p:bldP spid="35" grpId="0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9786" y="1161855"/>
            <a:ext cx="8229600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3200" dirty="0">
              <a:latin typeface="方正仿宋_GBK" pitchFamily="65" charset="-122"/>
              <a:ea typeface="方正仿宋_GBK" pitchFamily="65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47925" y="2380209"/>
            <a:ext cx="8229600" cy="576262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生产有准备  施工有程序  工作有标准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496" y="1276242"/>
            <a:ext cx="11103429" cy="9531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dirty="0">
                <a:latin typeface="方正仿宋_GBK" pitchFamily="65" charset="-122"/>
                <a:ea typeface="方正仿宋_GBK" pitchFamily="65" charset="-122"/>
              </a:rPr>
              <a:t>   2014</a:t>
            </a:r>
            <a:r>
              <a:rPr lang="zh-CN" altLang="en-US" sz="2800" dirty="0">
                <a:latin typeface="方正仿宋_GBK" pitchFamily="65" charset="-122"/>
                <a:ea typeface="方正仿宋_GBK" pitchFamily="65" charset="-122"/>
              </a:rPr>
              <a:t>年</a:t>
            </a:r>
            <a:r>
              <a:rPr lang="en-US" altLang="zh-CN" sz="2800" dirty="0">
                <a:latin typeface="方正仿宋_GBK" pitchFamily="65" charset="-122"/>
                <a:ea typeface="方正仿宋_GBK" pitchFamily="65" charset="-122"/>
              </a:rPr>
              <a:t>5</a:t>
            </a:r>
            <a:r>
              <a:rPr lang="zh-CN" altLang="en-US" sz="2800" dirty="0">
                <a:latin typeface="方正仿宋_GBK" pitchFamily="65" charset="-122"/>
                <a:ea typeface="方正仿宋_GBK" pitchFamily="65" charset="-122"/>
              </a:rPr>
              <a:t>月</a:t>
            </a:r>
            <a:r>
              <a:rPr lang="en-US" altLang="zh-CN" sz="2800" dirty="0">
                <a:latin typeface="方正仿宋_GBK" pitchFamily="65" charset="-122"/>
                <a:ea typeface="方正仿宋_GBK" pitchFamily="65" charset="-122"/>
              </a:rPr>
              <a:t>13</a:t>
            </a:r>
            <a:r>
              <a:rPr lang="zh-CN" altLang="en-US" sz="2800" dirty="0">
                <a:latin typeface="方正仿宋_GBK" pitchFamily="65" charset="-122"/>
                <a:ea typeface="方正仿宋_GBK" pitchFamily="65" charset="-122"/>
              </a:rPr>
              <a:t>日南航机务系统第一季度安全运行讲评会上正式提出</a:t>
            </a:r>
            <a:r>
              <a:rPr lang="en-US" altLang="zh-CN" sz="2800" dirty="0">
                <a:latin typeface="方正仿宋_GBK" pitchFamily="65" charset="-122"/>
                <a:ea typeface="方正仿宋_GBK" pitchFamily="65" charset="-122"/>
              </a:rPr>
              <a:t>APS</a:t>
            </a:r>
            <a:r>
              <a:rPr lang="zh-CN" altLang="en-US" sz="2800" dirty="0">
                <a:latin typeface="方正仿宋_GBK" pitchFamily="65" charset="-122"/>
                <a:ea typeface="方正仿宋_GBK" pitchFamily="65" charset="-122"/>
              </a:rPr>
              <a:t>理论</a:t>
            </a:r>
            <a:r>
              <a:rPr lang="zh-CN" altLang="en-US" sz="2800" dirty="0">
                <a:latin typeface="方正仿宋_GBK" pitchFamily="65" charset="-122"/>
                <a:ea typeface="方正仿宋_GBK" pitchFamily="65" charset="-122"/>
              </a:rPr>
              <a:t>：</a:t>
            </a:r>
            <a:endParaRPr lang="zh-CN" altLang="en-US" sz="2800" dirty="0">
              <a:latin typeface="方正仿宋_GBK" pitchFamily="65" charset="-122"/>
              <a:ea typeface="方正仿宋_GBK" pitchFamily="65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27630" y="754195"/>
            <a:ext cx="7010854" cy="521970"/>
          </a:xfrm>
        </p:spPr>
        <p:txBody>
          <a:bodyPr/>
          <a:lstStyle/>
          <a:p>
            <a:r>
              <a:rPr lang="en-US" altLang="zh-CN" dirty="0">
                <a:solidFill>
                  <a:srgbClr val="3333CC"/>
                </a:solidFill>
              </a:rPr>
              <a:t>APS</a:t>
            </a:r>
            <a:r>
              <a:rPr dirty="0">
                <a:solidFill>
                  <a:srgbClr val="3333CC"/>
                </a:solidFill>
              </a:rPr>
              <a:t>理论产生的</a:t>
            </a:r>
            <a:r>
              <a:rPr lang="zh-CN" altLang="en-US" dirty="0">
                <a:solidFill>
                  <a:srgbClr val="3333CC"/>
                </a:solidFill>
              </a:rPr>
              <a:t>背景</a:t>
            </a:r>
            <a:endParaRPr lang="zh-CN" altLang="en-US" dirty="0">
              <a:solidFill>
                <a:srgbClr val="3333CC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630" y="3001299"/>
            <a:ext cx="4222750" cy="364490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4913085" y="3484387"/>
            <a:ext cx="675640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2010</a:t>
            </a:r>
            <a:r>
              <a:rPr lang="zh-CN" altLang="en-US" sz="2800" dirty="0"/>
              <a:t>年的“</a:t>
            </a:r>
            <a:r>
              <a:rPr lang="en-US" altLang="zh-CN" sz="2800" dirty="0"/>
              <a:t>8·24”</a:t>
            </a:r>
            <a:r>
              <a:rPr lang="zh-CN" altLang="en-US" sz="2800" dirty="0"/>
              <a:t>伊春空难致</a:t>
            </a:r>
            <a:r>
              <a:rPr lang="en-US" altLang="zh-CN" sz="2800" dirty="0"/>
              <a:t>44</a:t>
            </a:r>
            <a:r>
              <a:rPr lang="zh-CN" altLang="en-US" sz="2800" dirty="0"/>
              <a:t>人遇难、</a:t>
            </a:r>
            <a:r>
              <a:rPr lang="en-US" altLang="zh-CN" sz="2800" dirty="0"/>
              <a:t>52</a:t>
            </a:r>
            <a:r>
              <a:rPr lang="zh-CN" altLang="en-US" sz="2800" dirty="0"/>
              <a:t>人受伤，直接经济损失</a:t>
            </a:r>
            <a:r>
              <a:rPr lang="en-US" altLang="zh-CN" sz="2800" dirty="0"/>
              <a:t>3</a:t>
            </a:r>
            <a:r>
              <a:rPr lang="zh-CN" altLang="en-US" sz="2800" dirty="0"/>
              <a:t>亿多元。该次空难被认定为责任事故。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913085" y="5431263"/>
            <a:ext cx="6756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辩护律师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</a:rPr>
              <a:t>“有这么多问题，发生事故几乎就是必然的。管理者要负管理责任。”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792766" y="531602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3"/>
          <p:cNvSpPr>
            <a:spLocks noChangeArrowheads="1"/>
          </p:cNvSpPr>
          <p:nvPr/>
        </p:nvSpPr>
        <p:spPr bwMode="auto">
          <a:xfrm>
            <a:off x="195589" y="821617"/>
            <a:ext cx="3636010" cy="5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en-US" altLang="zh-CN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APS</a:t>
            </a:r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理论的主要内容</a:t>
            </a:r>
            <a:endParaRPr lang="zh-CN" altLang="en-US" sz="3200" dirty="0">
              <a:solidFill>
                <a:srgbClr val="663A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2628819" y="4516575"/>
            <a:ext cx="113284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dirty="0">
                <a:solidFill>
                  <a:schemeClr val="bg1"/>
                </a:solidFill>
              </a:rPr>
              <a:t>精益</a:t>
            </a:r>
            <a:endParaRPr lang="en-US" altLang="zh-CN" sz="3735" dirty="0">
              <a:solidFill>
                <a:schemeClr val="bg1"/>
              </a:solidFill>
            </a:endParaRPr>
          </a:p>
          <a:p>
            <a:r>
              <a:rPr lang="zh-CN" altLang="en-US" sz="3735" dirty="0">
                <a:solidFill>
                  <a:schemeClr val="bg1"/>
                </a:solidFill>
              </a:rPr>
              <a:t>生产</a:t>
            </a:r>
            <a:endParaRPr lang="zh-CN" altLang="en-US" sz="3735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0" y="1782684"/>
            <a:ext cx="10396129" cy="4547360"/>
          </a:xfrm>
          <a:prstGeom prst="rect">
            <a:avLst/>
          </a:prstGeom>
        </p:spPr>
      </p:pic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956596" y="621137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232355" y="10567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淘宝网Chenying0907出品 3"/>
          <p:cNvSpPr>
            <a:spLocks noChangeArrowheads="1"/>
          </p:cNvSpPr>
          <p:nvPr/>
        </p:nvSpPr>
        <p:spPr bwMode="auto">
          <a:xfrm>
            <a:off x="6177924" y="742242"/>
            <a:ext cx="2823210" cy="5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en-US" altLang="zh-CN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APS</a:t>
            </a:r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理论的要素</a:t>
            </a:r>
            <a:endParaRPr lang="zh-CN" altLang="en-US" sz="3200" dirty="0">
              <a:solidFill>
                <a:srgbClr val="663A77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2628819" y="4516575"/>
            <a:ext cx="113284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dirty="0">
                <a:solidFill>
                  <a:schemeClr val="bg1"/>
                </a:solidFill>
              </a:rPr>
              <a:t>精益</a:t>
            </a:r>
            <a:endParaRPr lang="en-US" altLang="zh-CN" sz="3735" dirty="0">
              <a:solidFill>
                <a:schemeClr val="bg1"/>
              </a:solidFill>
            </a:endParaRPr>
          </a:p>
          <a:p>
            <a:r>
              <a:rPr lang="zh-CN" altLang="en-US" sz="3735" dirty="0">
                <a:solidFill>
                  <a:schemeClr val="bg1"/>
                </a:solidFill>
              </a:rPr>
              <a:t>生产</a:t>
            </a:r>
            <a:endParaRPr lang="zh-CN" altLang="en-US" sz="3735" dirty="0">
              <a:solidFill>
                <a:schemeClr val="bg1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8754893" y="4500664"/>
            <a:ext cx="113284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dirty="0">
                <a:solidFill>
                  <a:srgbClr val="240381"/>
                </a:solidFill>
              </a:rPr>
              <a:t>项目</a:t>
            </a:r>
            <a:endParaRPr lang="en-US" altLang="zh-CN" sz="3735" dirty="0">
              <a:solidFill>
                <a:srgbClr val="240381"/>
              </a:solidFill>
            </a:endParaRPr>
          </a:p>
          <a:p>
            <a:r>
              <a:rPr lang="zh-CN" altLang="en-US" sz="3735" dirty="0">
                <a:solidFill>
                  <a:srgbClr val="240381"/>
                </a:solidFill>
              </a:rPr>
              <a:t>管理</a:t>
            </a:r>
            <a:endParaRPr lang="zh-CN" altLang="en-US" sz="3735" dirty="0">
              <a:solidFill>
                <a:srgbClr val="240381"/>
              </a:solidFill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-89" y="591927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878570" y="1781752"/>
            <a:ext cx="10580912" cy="1821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CN" altLang="en-US" sz="2400" b="1" dirty="0"/>
              <a:t>A</a:t>
            </a:r>
            <a:r>
              <a:rPr kumimoji="1" lang="en-US" altLang="zh-CN" sz="2400" b="1" dirty="0"/>
              <a:t>PS</a:t>
            </a:r>
            <a:r>
              <a:rPr kumimoji="1" lang="zh-CN" altLang="en-US" sz="2400" b="1" dirty="0"/>
              <a:t>作为一种管理思想，其纵向内涵覆盖了维修的事前、事中和事后整个流程。从某种意义上说，</a:t>
            </a:r>
            <a:r>
              <a:rPr kumimoji="1" lang="en-US" altLang="zh-CN" sz="2400" b="1" dirty="0"/>
              <a:t>APS</a:t>
            </a:r>
            <a:r>
              <a:rPr kumimoji="1" lang="zh-CN" altLang="en-US" sz="2400" b="1" dirty="0"/>
              <a:t>思想是过程控制的具体化。</a:t>
            </a:r>
            <a:endParaRPr kumimoji="1" lang="zh-CN" alt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/>
              <a:t>APS</a:t>
            </a:r>
            <a:r>
              <a:rPr kumimoji="1" lang="zh-CN" altLang="en-US" sz="2400" b="1" dirty="0"/>
              <a:t>从根本上解决了风险源防控的问题。</a:t>
            </a:r>
            <a:endParaRPr kumimoji="1" lang="zh-CN" altLang="en-US" sz="2400" b="1" dirty="0"/>
          </a:p>
          <a:p>
            <a:pPr>
              <a:buFont typeface="Wingdings" panose="05000000000000000000" pitchFamily="2" charset="2"/>
              <a:buChar char="Ø"/>
            </a:pPr>
            <a:endParaRPr kumimoji="1" lang="zh-CN" altLang="en-US" sz="2400" b="1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9184" y="3267075"/>
            <a:ext cx="8662987" cy="1143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sz="32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APS</a:t>
            </a:r>
            <a:r>
              <a:rPr kumimoji="1" lang="zh-CN" altLang="en-US" sz="32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kumimoji="1" lang="en-US" altLang="en-US" sz="32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rrangements</a:t>
            </a:r>
            <a:r>
              <a:rPr kumimoji="1" lang="en-US" altLang="zh-CN" sz="32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en-US" sz="32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kumimoji="1" lang="en-US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rogram</a:t>
            </a:r>
            <a:r>
              <a:rPr kumimoji="1" lang="en-US" altLang="zh-CN" sz="32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sz="32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kumimoji="1" lang="en-US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tandard</a:t>
            </a:r>
            <a:endParaRPr kumimoji="1" lang="zh-CN" altLang="en-US" sz="32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gray">
          <a:xfrm>
            <a:off x="6345239" y="810579"/>
            <a:ext cx="3882794" cy="58477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APS</a:t>
            </a:r>
            <a:r>
              <a:rPr lang="zh-CN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思想的核心价值</a:t>
            </a:r>
            <a:endParaRPr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2063751" y="4365625"/>
            <a:ext cx="8137525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2566988" y="4149725"/>
            <a:ext cx="1511300" cy="457200"/>
          </a:xfrm>
          <a:prstGeom prst="rect">
            <a:avLst/>
          </a:prstGeom>
          <a:solidFill>
            <a:srgbClr val="008000"/>
          </a:solidFill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事前预防</a:t>
            </a:r>
            <a:endParaRPr kumimoji="1" lang="zh-CN" altLang="en-US" sz="24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5232400" y="4149725"/>
            <a:ext cx="1511300" cy="457200"/>
          </a:xfrm>
          <a:prstGeom prst="rect">
            <a:avLst/>
          </a:prstGeom>
          <a:solidFill>
            <a:srgbClr val="008000"/>
          </a:solidFill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事中控制</a:t>
            </a:r>
            <a:endParaRPr kumimoji="1" lang="zh-CN" altLang="en-US" sz="24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7824788" y="4149725"/>
            <a:ext cx="1511300" cy="457200"/>
          </a:xfrm>
          <a:prstGeom prst="rect">
            <a:avLst/>
          </a:prstGeom>
          <a:solidFill>
            <a:srgbClr val="008000"/>
          </a:solidFill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事后分析</a:t>
            </a:r>
            <a:endParaRPr kumimoji="1" lang="zh-CN" altLang="en-US" sz="24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V="1">
            <a:off x="1992313" y="4437064"/>
            <a:ext cx="0" cy="1081087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10199688" y="4437064"/>
            <a:ext cx="0" cy="1081087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tailEnd type="triangle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2063750" y="5589588"/>
            <a:ext cx="8066088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424114" y="5229225"/>
            <a:ext cx="7489825" cy="579438"/>
          </a:xfrm>
          <a:prstGeom prst="rect">
            <a:avLst/>
          </a:prstGeom>
          <a:solidFill>
            <a:srgbClr val="FF99FF"/>
          </a:solidFill>
          <a:ln w="381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APS</a:t>
            </a:r>
            <a:endParaRPr kumimoji="1" lang="en-US" altLang="zh-CN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" name="文本框 1"/>
          <p:cNvSpPr txBox="1"/>
          <p:nvPr/>
        </p:nvSpPr>
        <p:spPr>
          <a:xfrm>
            <a:off x="159" y="98853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2.1</a:t>
            </a: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 传统的维修原理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-89" y="762107"/>
            <a:ext cx="5865141" cy="659500"/>
          </a:xfrm>
          <a:prstGeom prst="roundRect">
            <a:avLst>
              <a:gd name="adj" fmla="val 422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663A77"/>
                </a:solidFill>
                <a:latin typeface="+mn-ea"/>
                <a:sym typeface="Arial" panose="020B0604020202020204" pitchFamily="34" charset="0"/>
              </a:rPr>
              <a:t>中国民航维修管理理论的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sym typeface="Arial" panose="020B0604020202020204" pitchFamily="34" charset="0"/>
              </a:rPr>
              <a:t>创新</a:t>
            </a:r>
            <a:endParaRPr lang="zh-CN" altLang="en-US" sz="3200" dirty="0">
              <a:solidFill>
                <a:srgbClr val="FF000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1166</Words>
  <Application>WPS 演示</Application>
  <PresentationFormat>宽屏</PresentationFormat>
  <Paragraphs>199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Impact</vt:lpstr>
      <vt:lpstr>LiHei Pro</vt:lpstr>
      <vt:lpstr>Century Gothic</vt:lpstr>
      <vt:lpstr>Calibri</vt:lpstr>
      <vt:lpstr>方正仿宋_GBK</vt:lpstr>
      <vt:lpstr>Arial Unicode MS</vt:lpstr>
      <vt:lpstr>PingFang SC</vt:lpstr>
      <vt:lpstr>Segoe Print</vt:lpstr>
      <vt:lpstr>Calibri</vt:lpstr>
      <vt:lpstr>Times New Roman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APS＝Arrangements Program Standard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CAFUC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LinLin</dc:creator>
  <cp:lastModifiedBy>lxf</cp:lastModifiedBy>
  <cp:revision>679</cp:revision>
  <cp:lastPrinted>2017-08-28T12:40:00Z</cp:lastPrinted>
  <dcterms:created xsi:type="dcterms:W3CDTF">2016-11-16T06:43:00Z</dcterms:created>
  <dcterms:modified xsi:type="dcterms:W3CDTF">2020-10-26T02:06:03Z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