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handoutMasterIdLst>
    <p:handoutMasterId r:id="rId27"/>
  </p:handoutMasterIdLst>
  <p:sldIdLst>
    <p:sldId id="711" r:id="rId3"/>
    <p:sldId id="734" r:id="rId4"/>
    <p:sldId id="315" r:id="rId6"/>
    <p:sldId id="693" r:id="rId7"/>
    <p:sldId id="560" r:id="rId8"/>
    <p:sldId id="490" r:id="rId9"/>
    <p:sldId id="676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686" r:id="rId19"/>
    <p:sldId id="626" r:id="rId20"/>
    <p:sldId id="500" r:id="rId21"/>
    <p:sldId id="689" r:id="rId22"/>
    <p:sldId id="687" r:id="rId23"/>
    <p:sldId id="691" r:id="rId24"/>
    <p:sldId id="733" r:id="rId25"/>
    <p:sldId id="735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FF"/>
    <a:srgbClr val="3333CC"/>
    <a:srgbClr val="00CCFF"/>
    <a:srgbClr val="0066CC"/>
    <a:srgbClr val="0099FF"/>
    <a:srgbClr val="0066FF"/>
    <a:srgbClr val="1F4E79"/>
    <a:srgbClr val="FDFDFD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9" autoAdjust="0"/>
    <p:restoredTop sz="90424" autoAdjust="0"/>
  </p:normalViewPr>
  <p:slideViewPr>
    <p:cSldViewPr snapToGrid="0">
      <p:cViewPr>
        <p:scale>
          <a:sx n="60" d="100"/>
          <a:sy n="60" d="100"/>
        </p:scale>
        <p:origin x="-1026" y="-168"/>
      </p:cViewPr>
      <p:guideLst>
        <p:guide orient="horz" pos="2736"/>
        <p:guide pos="236"/>
        <p:guide pos="4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0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B0B0FA-57F4-4336-BC85-E1A52F8692A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D3F2D21-BD29-43FF-9C93-41E822E6BB1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F9E7EC5-D61C-4FD7-984B-07E436071CC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82BD773-514F-4D2C-A8BA-9BE15E3EAA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464549-8527-4643-8F43-79136C4294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“民航通用航空器维修工程技术研究中心”已列入四川省省校合作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年重点项目清单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9"/>
          <p:cNvPicPr>
            <a:picLocks noChangeAspect="1"/>
          </p:cNvPicPr>
          <p:nvPr userDrawn="1"/>
        </p:nvPicPr>
        <p:blipFill rotWithShape="1">
          <a:blip r:embed="rId2" cstate="print"/>
          <a:srcRect b="17971"/>
          <a:stretch>
            <a:fillRect/>
          </a:stretch>
        </p:blipFill>
        <p:spPr>
          <a:xfrm>
            <a:off x="0" y="1722438"/>
            <a:ext cx="121920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12"/>
          <p:cNvGrpSpPr>
            <a:grpSpLocks noChangeAspect="1"/>
          </p:cNvGrpSpPr>
          <p:nvPr userDrawn="1"/>
        </p:nvGrpSpPr>
        <p:grpSpPr bwMode="auto">
          <a:xfrm>
            <a:off x="947738" y="1216025"/>
            <a:ext cx="3973512" cy="866775"/>
            <a:chOff x="805634" y="1218023"/>
            <a:chExt cx="6356373" cy="1386889"/>
          </a:xfrm>
        </p:grpSpPr>
        <p:grpSp>
          <p:nvGrpSpPr>
            <p:cNvPr id="8" name="组合 13"/>
            <p:cNvGrpSpPr>
              <a:grpSpLocks noChangeAspect="1"/>
            </p:cNvGrpSpPr>
            <p:nvPr/>
          </p:nvGrpSpPr>
          <p:grpSpPr bwMode="auto">
            <a:xfrm>
              <a:off x="805634" y="1225318"/>
              <a:ext cx="1360676" cy="1379594"/>
              <a:chOff x="952919" y="2376194"/>
              <a:chExt cx="1732247" cy="1756328"/>
            </a:xfrm>
          </p:grpSpPr>
          <p:sp>
            <p:nvSpPr>
              <p:cNvPr id="11" name="等腰三角形 15"/>
              <p:cNvSpPr>
                <a:spLocks noChangeAspect="1"/>
              </p:cNvSpPr>
              <p:nvPr/>
            </p:nvSpPr>
            <p:spPr>
              <a:xfrm flipV="1">
                <a:off x="1479895" y="3398467"/>
                <a:ext cx="879372" cy="73405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12" name="图片 1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52919" y="2376194"/>
                <a:ext cx="1732247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图片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91133" y="1218023"/>
              <a:ext cx="4770874" cy="72000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" name="图片 17"/>
          <p:cNvPicPr>
            <a:picLocks noChangeAspect="1"/>
          </p:cNvPicPr>
          <p:nvPr userDrawn="1"/>
        </p:nvPicPr>
        <p:blipFill>
          <a:blip r:embed="rId5" cstate="print"/>
          <a:srcRect l="1929" t="33606" r="2158" b="24493"/>
          <a:stretch>
            <a:fillRect/>
          </a:stretch>
        </p:blipFill>
        <p:spPr bwMode="auto">
          <a:xfrm rot="21000000">
            <a:off x="1587500" y="2671763"/>
            <a:ext cx="1931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18"/>
          <p:cNvCxnSpPr/>
          <p:nvPr userDrawn="1"/>
        </p:nvCxnSpPr>
        <p:spPr>
          <a:xfrm>
            <a:off x="3813175" y="2782570"/>
            <a:ext cx="0" cy="2879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副标题 1"/>
          <p:cNvSpPr txBox="1"/>
          <p:nvPr userDrawn="1"/>
        </p:nvSpPr>
        <p:spPr>
          <a:xfrm>
            <a:off x="3860374" y="2125168"/>
            <a:ext cx="5081910" cy="10406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sym typeface="+mn-ea"/>
              </a:rPr>
              <a:t>维修管理</a:t>
            </a:r>
            <a:endParaRPr lang="zh-CN" altLang="en-US" sz="5400" dirty="0">
              <a:solidFill>
                <a:schemeClr val="bg1"/>
              </a:solidFill>
              <a:latin typeface="黑体" panose="02010609060101010101" pitchFamily="49" charset="-122"/>
              <a:sym typeface="+mn-ea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860165" y="3736340"/>
            <a:ext cx="468566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 讲 人：  闫锋   </a:t>
            </a: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办公地点：航空工程学院</a:t>
            </a: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办公电话：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0838-5182503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7696-5129-4F58-888F-CC0BE13ED1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62AF-B21D-4C56-97B0-2654351FB7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print"/>
          <a:srcRect b="17970"/>
          <a:stretch>
            <a:fillRect/>
          </a:stretch>
        </p:blipFill>
        <p:spPr bwMode="auto">
          <a:xfrm>
            <a:off x="0" y="1722438"/>
            <a:ext cx="12192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2"/>
          <p:cNvGrpSpPr>
            <a:grpSpLocks noChangeAspect="1"/>
          </p:cNvGrpSpPr>
          <p:nvPr userDrawn="1"/>
        </p:nvGrpSpPr>
        <p:grpSpPr bwMode="auto">
          <a:xfrm>
            <a:off x="708025" y="1114425"/>
            <a:ext cx="4641850" cy="1031875"/>
            <a:chOff x="908907" y="1190892"/>
            <a:chExt cx="6476858" cy="1440000"/>
          </a:xfrm>
        </p:grpSpPr>
        <p:grpSp>
          <p:nvGrpSpPr>
            <p:cNvPr id="7" name="组合 13"/>
            <p:cNvGrpSpPr>
              <a:grpSpLocks noChangeAspect="1"/>
            </p:cNvGrpSpPr>
            <p:nvPr/>
          </p:nvGrpSpPr>
          <p:grpSpPr bwMode="auto">
            <a:xfrm>
              <a:off x="908907" y="1190892"/>
              <a:ext cx="1360676" cy="1440000"/>
              <a:chOff x="1084394" y="2332368"/>
              <a:chExt cx="1732247" cy="1833232"/>
            </a:xfrm>
          </p:grpSpPr>
          <p:sp>
            <p:nvSpPr>
              <p:cNvPr id="10" name="等腰三角形 15"/>
              <p:cNvSpPr/>
              <p:nvPr/>
            </p:nvSpPr>
            <p:spPr>
              <a:xfrm flipV="1">
                <a:off x="1524307" y="3251804"/>
                <a:ext cx="1060302" cy="91379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11" name="图片 1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84394" y="2332368"/>
                <a:ext cx="1732247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14892" y="1192633"/>
              <a:ext cx="4770873" cy="7200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2" name="图片 17"/>
          <p:cNvPicPr>
            <a:picLocks noChangeAspect="1"/>
          </p:cNvPicPr>
          <p:nvPr userDrawn="1"/>
        </p:nvPicPr>
        <p:blipFill>
          <a:blip r:embed="rId5" cstate="print"/>
          <a:srcRect l="1929" t="33606" r="2158" b="24493"/>
          <a:stretch>
            <a:fillRect/>
          </a:stretch>
        </p:blipFill>
        <p:spPr bwMode="auto">
          <a:xfrm rot="21000000">
            <a:off x="1587500" y="2671763"/>
            <a:ext cx="1931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8"/>
          <p:cNvCxnSpPr/>
          <p:nvPr userDrawn="1"/>
        </p:nvCxnSpPr>
        <p:spPr>
          <a:xfrm>
            <a:off x="3813175" y="2584450"/>
            <a:ext cx="0" cy="2879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3648" y="1965237"/>
            <a:ext cx="7997352" cy="1008000"/>
          </a:xfrm>
          <a:prstGeom prst="rect">
            <a:avLst/>
          </a:prstGeom>
          <a:effectLst/>
        </p:spPr>
        <p:txBody>
          <a:bodyPr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13648" y="2983362"/>
            <a:ext cx="7997352" cy="126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813648" y="4253487"/>
            <a:ext cx="7997352" cy="12600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50BB-C08F-4DAC-A481-49CDDD2036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15875" y="-4445"/>
            <a:ext cx="12207875" cy="758825"/>
          </a:xfrm>
          <a:prstGeom prst="rect">
            <a:avLst/>
          </a:prstGeom>
          <a:gradFill flip="none" rotWithShape="1">
            <a:gsLst>
              <a:gs pos="100000">
                <a:srgbClr val="E8E8E8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519113" y="727075"/>
            <a:ext cx="11672887" cy="71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27075"/>
            <a:ext cx="487363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4525" y="109538"/>
            <a:ext cx="13874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0" y="6678613"/>
            <a:ext cx="11087100" cy="179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1136313" y="6678613"/>
            <a:ext cx="1055687" cy="179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 userDrawn="1"/>
        </p:nvSpPr>
        <p:spPr bwMode="auto">
          <a:xfrm>
            <a:off x="11304588" y="6635750"/>
            <a:ext cx="71755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fld id="{F5101A60-0577-4372-B16F-D921A6A0B548}" type="slidenum"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6" descr="图片5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450" y="204788"/>
            <a:ext cx="3260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33336" y="211801"/>
            <a:ext cx="7010854" cy="4524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19050" h="6350"/>
            </a:sp3d>
          </a:bodyPr>
          <a:lstStyle>
            <a:lvl1pPr marL="0" indent="0">
              <a:buNone/>
              <a:defRPr sz="2600" b="0" spc="300">
                <a:gradFill>
                  <a:gsLst>
                    <a:gs pos="100000">
                      <a:srgbClr val="760000"/>
                    </a:gs>
                    <a:gs pos="0">
                      <a:srgbClr val="FF0000"/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5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327630" y="900245"/>
            <a:ext cx="7010854" cy="4801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19050" h="6350"/>
            </a:sp3d>
          </a:bodyPr>
          <a:lstStyle>
            <a:lvl1pPr marL="0" indent="0">
              <a:buNone/>
              <a:defRPr lang="zh-CN" altLang="en-US" sz="28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A42B-BF92-4786-B764-528BC23486C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D46F-76EE-461A-B6E6-6AF219A65A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9189-CF6D-4488-A149-ADE7014854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2B66-4169-409C-8AE2-084FFFEC7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5046-1612-4115-94DC-AE22DF2126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7E32-B8ED-4342-AD54-47EA466CDB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A967-69A6-4D37-9656-9656CA17F2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D8CC-90A0-4163-B576-88BA3375CF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022350"/>
            <a:ext cx="10515600" cy="518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16275" y="63563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53575" y="6357938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DA2F16-025F-44DA-973C-A8C1B1F159B8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9pPr>
    </p:titleStyle>
    <p:bodyStyle>
      <a:lvl1pPr marL="228600" indent="-228600" algn="l" rtl="0" fontAlgn="base">
        <a:spcBef>
          <a:spcPts val="12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marL="685800" indent="-228600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marL="1143000" indent="-228600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8.png"/><Relationship Id="rId1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灯片编号占位符 7"/>
          <p:cNvSpPr>
            <a:spLocks noGrp="1"/>
          </p:cNvSpPr>
          <p:nvPr>
            <p:ph type="sldNum" sz="quarter" idx="17"/>
          </p:nvPr>
        </p:nvSpPr>
        <p:spPr>
          <a:xfrm>
            <a:off x="9553575" y="6357938"/>
            <a:ext cx="1800225" cy="365125"/>
          </a:xfrm>
        </p:spPr>
        <p:txBody>
          <a:bodyPr/>
          <a:p>
            <a:pPr>
              <a:defRPr/>
            </a:pPr>
            <a:fld id="{0BAAE0AA-88DD-4B00-96C5-144ECE49AA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706880" y="1295400"/>
            <a:ext cx="7848600" cy="990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绕飞机一周，完成以下检查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发动机内侧左大翼前缘区域：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检查左发内侧机翼前缘无损坏、无凹坑。检查机翼下表面无渗漏。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39939" name="Picture 8" descr="IMG_3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0" y="2286000"/>
            <a:ext cx="38100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9" descr="IMG_30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2286000"/>
            <a:ext cx="38100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Text Box 10"/>
          <p:cNvSpPr txBox="1"/>
          <p:nvPr/>
        </p:nvSpPr>
        <p:spPr>
          <a:xfrm>
            <a:off x="1706880" y="5410200"/>
            <a:ext cx="28511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无凹坑、变形、腐蚀、铆钉松动。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9942" name="Oval 11"/>
          <p:cNvSpPr/>
          <p:nvPr/>
        </p:nvSpPr>
        <p:spPr>
          <a:xfrm>
            <a:off x="2087880" y="3200400"/>
            <a:ext cx="2895600" cy="4572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 flipH="1">
            <a:off x="3002280" y="3657600"/>
            <a:ext cx="381000" cy="1676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944" name="Text Box 13"/>
          <p:cNvSpPr txBox="1"/>
          <p:nvPr/>
        </p:nvSpPr>
        <p:spPr>
          <a:xfrm>
            <a:off x="5574030" y="5381625"/>
            <a:ext cx="46736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注意检查沉淀活门、燃油泵盖板和燃油箱盖无燃油渗漏。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渗漏检查见下页</a:t>
            </a:r>
            <a:endParaRPr lang="zh-CN" altLang="en-US" sz="1400" b="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600" y="854075"/>
            <a:ext cx="122174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案例</a:t>
            </a:r>
            <a:r>
              <a:rPr lang="en-US" altLang="zh-CN" sz="3200">
                <a:solidFill>
                  <a:srgbClr val="C00000"/>
                </a:solidFill>
              </a:rPr>
              <a:t>3</a:t>
            </a:r>
            <a:endParaRPr lang="en-US" altLang="zh-CN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22120" y="981075"/>
            <a:ext cx="7848600" cy="990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绕飞机一周，完成以下检查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左发动机区域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检查并确保左发动机进气整流罩、整流锥、风扇叶片和包皮无损坏。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100" name="Text Box 9"/>
          <p:cNvSpPr txBox="1"/>
          <p:nvPr/>
        </p:nvSpPr>
        <p:spPr>
          <a:xfrm>
            <a:off x="6294120" y="3114675"/>
            <a:ext cx="3962400" cy="2963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Char char="l"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进气道前缘有无凹坑、铆钉松动、丢失，消音层分层、凹坑、划伤、割伤、划痕等；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>
              <a:spcBef>
                <a:spcPct val="50000"/>
              </a:spcBef>
              <a:buChar char="l"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进气道消音层是否有分层；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>
              <a:spcBef>
                <a:spcPct val="50000"/>
              </a:spcBef>
              <a:buChar char="l"/>
            </a:pP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>
              <a:spcBef>
                <a:spcPct val="50000"/>
              </a:spcBef>
              <a:buChar char="l"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整流锥防冰胶头在位，检查整流锥漆层损伤情况，整流锥六个固定螺栓在位；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>
              <a:spcBef>
                <a:spcPct val="50000"/>
              </a:spcBef>
              <a:buChar char="l"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风扇叶片注意有无变形、叶片缺口、划伤，风扇叶片防磨层分层、材料丢失、裂纹等；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>
              <a:spcBef>
                <a:spcPct val="50000"/>
              </a:spcBef>
              <a:buChar char="l"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风扇包皮有无磨损、划痕、裂纹、凹坑、贯穿伤，危险区域远离标识是否清晰在位，风扇包皮锁扣是否完好。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101" name="Picture 9" descr="IMG_31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4105275"/>
            <a:ext cx="2136775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0" descr="IMG_3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2047875"/>
            <a:ext cx="19812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1" descr="IMG_3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720" y="2047875"/>
            <a:ext cx="2536825" cy="190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2" descr="IMG_3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1971675"/>
            <a:ext cx="1587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3" descr="IMG_3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20" y="4098925"/>
            <a:ext cx="2144713" cy="160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 rot="2435094">
            <a:off x="9176385" y="2338705"/>
            <a:ext cx="2667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FOR V2500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928360" y="1123950"/>
            <a:ext cx="2209800" cy="228600"/>
          </a:xfrm>
          <a:prstGeom prst="rect">
            <a:avLst/>
          </a:prstGeom>
          <a:gradFill rotWithShape="1">
            <a:gsLst>
              <a:gs pos="0">
                <a:srgbClr val="3480AC"/>
              </a:gs>
              <a:gs pos="100000">
                <a:srgbClr val="5DADE5"/>
              </a:gs>
            </a:gsLst>
            <a:lin ang="5400000" scaled="1"/>
          </a:gra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p>
            <a:pPr marL="342900" marR="0" indent="-342900" defTabSz="914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MPD TASK: ZL-433-01</a:t>
            </a:r>
            <a:r>
              <a:rPr kumimoji="0" lang="en-US" altLang="zh-CN" b="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400" b="0" kern="1200" cap="none" spc="0" normalizeH="0" baseline="0" noProof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600" y="854075"/>
            <a:ext cx="122174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案例</a:t>
            </a:r>
            <a:r>
              <a:rPr lang="en-US" altLang="zh-CN" sz="3200">
                <a:solidFill>
                  <a:srgbClr val="C00000"/>
                </a:solidFill>
              </a:rPr>
              <a:t>4</a:t>
            </a:r>
            <a:endParaRPr lang="en-US" altLang="zh-CN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18360" y="1163955"/>
            <a:ext cx="7848600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绕飞机一周，完成以下检查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从地面目视检查右水平安定面和升降舵无明显损坏和渗漏。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69635" name="图片 5" descr="IMG_316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4560" y="2002155"/>
            <a:ext cx="4876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6" name="Text Box 10"/>
          <p:cNvSpPr txBox="1"/>
          <p:nvPr/>
        </p:nvSpPr>
        <p:spPr>
          <a:xfrm>
            <a:off x="2065973" y="5659755"/>
            <a:ext cx="48069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无凹坑、无变形、无腐蚀、无铆钉松动、无油迹、无渗漏。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637" name="Text Box 10"/>
          <p:cNvSpPr txBox="1"/>
          <p:nvPr/>
        </p:nvSpPr>
        <p:spPr>
          <a:xfrm>
            <a:off x="7376160" y="2764155"/>
            <a:ext cx="3200400" cy="221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航线常见水平安定面翼尖凹坑、穿透性裂纹，位置比较高需要认真仔细用强光检查。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</a:rPr>
              <a:t>B-2288</a:t>
            </a: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飞机出现过凹坑。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GB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参考</a:t>
            </a:r>
            <a:r>
              <a:rPr lang="en-US" altLang="zh-CN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SRM 55-14-00 PB 101 Allowable Damage - TRIMMABLE HORIZONTAL STABILIZER TIPS - ALLOWABLE DAMAGE</a:t>
            </a:r>
            <a:r>
              <a:rPr lang="zh-CN" altLang="en-US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查询放行标准。</a:t>
            </a:r>
            <a:endParaRPr lang="zh-CN" altLang="en-US" sz="1400" b="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400" b="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9638" name="Oval 4"/>
          <p:cNvSpPr/>
          <p:nvPr/>
        </p:nvSpPr>
        <p:spPr>
          <a:xfrm>
            <a:off x="2118360" y="3297555"/>
            <a:ext cx="1066800" cy="838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3185160" y="3675380"/>
            <a:ext cx="4191000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tailEnd type="triangle" w="med" len="med"/>
          </a:ln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053455" y="1282065"/>
            <a:ext cx="4038600" cy="219075"/>
          </a:xfrm>
          <a:prstGeom prst="rect">
            <a:avLst/>
          </a:prstGeom>
          <a:gradFill rotWithShape="1">
            <a:gsLst>
              <a:gs pos="0">
                <a:srgbClr val="3480AC"/>
              </a:gs>
              <a:gs pos="100000">
                <a:srgbClr val="5DADE5"/>
              </a:gs>
            </a:gsLst>
            <a:lin ang="5400000" scaled="1"/>
          </a:gra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p>
            <a:pPr marL="342900" marR="0" indent="-342900" defTabSz="914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TASK 55-12-11-200-001</a:t>
            </a:r>
            <a:r>
              <a:rPr kumimoji="0" lang="en-US" altLang="zh-CN" b="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400" b="0" kern="1200" cap="none" spc="0" normalizeH="0" baseline="0" noProof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762000" y="29718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600" y="854075"/>
            <a:ext cx="122174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案例</a:t>
            </a:r>
            <a:r>
              <a:rPr lang="en-US" altLang="zh-CN" sz="3200">
                <a:solidFill>
                  <a:srgbClr val="C00000"/>
                </a:solidFill>
              </a:rPr>
              <a:t>5</a:t>
            </a:r>
            <a:endParaRPr lang="en-US" altLang="zh-CN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ym typeface="+mn-ea"/>
              </a:rPr>
              <a:t>4.1.1 </a:t>
            </a:r>
            <a:r>
              <a:rPr lang="zh-CN" altLang="en-US" sz="3200" dirty="0">
                <a:sym typeface="+mn-ea"/>
              </a:rPr>
              <a:t>航线维护种类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84120" y="981075"/>
            <a:ext cx="7848600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机外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目视检查雷达罩的状况。确保锁销扣好，没有外物损伤。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	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93187" name="Text Box 13"/>
          <p:cNvSpPr txBox="1"/>
          <p:nvPr/>
        </p:nvSpPr>
        <p:spPr>
          <a:xfrm>
            <a:off x="2484120" y="5629275"/>
            <a:ext cx="2593975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雷达罩上</a:t>
            </a: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</a:rPr>
              <a:t>8</a:t>
            </a: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个导流条状态完好。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3188" name="组合 35"/>
          <p:cNvGrpSpPr/>
          <p:nvPr/>
        </p:nvGrpSpPr>
        <p:grpSpPr>
          <a:xfrm>
            <a:off x="2560320" y="1819275"/>
            <a:ext cx="7391400" cy="4038600"/>
            <a:chOff x="762000" y="2133600"/>
            <a:chExt cx="7391400" cy="4038402"/>
          </a:xfrm>
        </p:grpSpPr>
        <p:pic>
          <p:nvPicPr>
            <p:cNvPr id="93190" name="图片 13" descr="IMG_3282.JPG"/>
            <p:cNvPicPr>
              <a:picLocks noChangeAspect="1"/>
            </p:cNvPicPr>
            <p:nvPr/>
          </p:nvPicPr>
          <p:blipFill>
            <a:blip r:embed="rId1"/>
            <a:srcRect l="25000" t="21111" r="35001" b="25555"/>
            <a:stretch>
              <a:fillRect/>
            </a:stretch>
          </p:blipFill>
          <p:spPr>
            <a:xfrm rot="5400000">
              <a:off x="762000" y="2133600"/>
              <a:ext cx="3657600" cy="3657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191" name="图片 14" descr="616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5800" y="2133600"/>
              <a:ext cx="2590800" cy="19309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192" name="Picture 4" descr="DSC009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0" y="4267200"/>
              <a:ext cx="2057400" cy="15430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193" name="图片 16" descr="IMG_3567.JPG"/>
            <p:cNvPicPr>
              <a:picLocks noChangeAspect="1"/>
            </p:cNvPicPr>
            <p:nvPr/>
          </p:nvPicPr>
          <p:blipFill>
            <a:blip r:embed="rId4"/>
            <a:srcRect l="30359" r="22015" b="36250"/>
            <a:stretch>
              <a:fillRect/>
            </a:stretch>
          </p:blipFill>
          <p:spPr>
            <a:xfrm rot="5400000">
              <a:off x="6612028" y="4264171"/>
              <a:ext cx="1538343" cy="1544400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25" name="直接箭头连接符 24"/>
            <p:cNvCxnSpPr>
              <a:endCxn id="93187" idx="0"/>
            </p:cNvCxnSpPr>
            <p:nvPr/>
          </p:nvCxnSpPr>
          <p:spPr>
            <a:xfrm flipH="1">
              <a:off x="1998028" y="4419488"/>
              <a:ext cx="1052512" cy="152392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195" name="Text Box 13"/>
            <p:cNvSpPr txBox="1"/>
            <p:nvPr/>
          </p:nvSpPr>
          <p:spPr>
            <a:xfrm>
              <a:off x="4419600" y="4005171"/>
              <a:ext cx="2673350" cy="3047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雷达罩漆层脱落在标准范围内。</a:t>
              </a:r>
              <a:endPara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1" name="直接箭头连接符 30"/>
            <p:cNvCxnSpPr/>
            <p:nvPr/>
          </p:nvCxnSpPr>
          <p:spPr>
            <a:xfrm flipH="1">
              <a:off x="6248400" y="4876666"/>
              <a:ext cx="976313" cy="99055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>
              <a:off x="5243513" y="5333843"/>
              <a:ext cx="1004887" cy="5333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198" name="Text Box 13"/>
            <p:cNvSpPr txBox="1"/>
            <p:nvPr/>
          </p:nvSpPr>
          <p:spPr>
            <a:xfrm>
              <a:off x="5410200" y="5867217"/>
              <a:ext cx="1784350" cy="3047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左右锁扣完好在位。</a:t>
              </a:r>
              <a:endPara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334385" y="1122045"/>
            <a:ext cx="2743200" cy="228600"/>
          </a:xfrm>
          <a:prstGeom prst="rect">
            <a:avLst/>
          </a:prstGeom>
          <a:gradFill rotWithShape="1">
            <a:gsLst>
              <a:gs pos="0">
                <a:srgbClr val="3480AC"/>
              </a:gs>
              <a:gs pos="100000">
                <a:srgbClr val="5DADE5"/>
              </a:gs>
            </a:gsLst>
            <a:lin ang="5400000" scaled="1"/>
          </a:gra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p>
            <a:pPr marL="342900" marR="0" indent="-342900" defTabSz="914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参考</a:t>
            </a:r>
            <a:r>
              <a:rPr kumimoji="0" lang="en-US" altLang="zh-CN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TASK</a:t>
            </a:r>
            <a:r>
              <a:rPr kumimoji="0" lang="en-US" altLang="zh-CN" sz="1400" b="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 </a:t>
            </a:r>
            <a:r>
              <a:rPr kumimoji="0" lang="en-US" altLang="zh-CN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53-15-11-200-001-A</a:t>
            </a:r>
            <a:endParaRPr kumimoji="0" lang="en-US" altLang="zh-CN" sz="1400" b="0" kern="1200" cap="none" spc="0" normalizeH="0" baseline="0" noProof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" y="854075"/>
            <a:ext cx="122174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案例</a:t>
            </a:r>
            <a:r>
              <a:rPr lang="en-US" altLang="zh-CN" sz="3200">
                <a:solidFill>
                  <a:srgbClr val="C00000"/>
                </a:solidFill>
              </a:rPr>
              <a:t>6</a:t>
            </a:r>
            <a:endParaRPr lang="en-US" altLang="zh-CN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79320" y="1127760"/>
            <a:ext cx="7848600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机外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目视检查左皮托管探头、备用皮托管探头。确保它们的外观正常，没有损伤。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	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95235" name="Picture 15" descr="P114041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0320" y="2270760"/>
            <a:ext cx="3810000" cy="1981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236" name="Text Box 13"/>
          <p:cNvSpPr txBox="1"/>
          <p:nvPr/>
        </p:nvSpPr>
        <p:spPr>
          <a:xfrm>
            <a:off x="7437120" y="4480560"/>
            <a:ext cx="17843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皮托管探头遭遇鸟击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5237" name="图片 40" descr="IMG_35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2270760"/>
            <a:ext cx="40640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椭圆 42"/>
          <p:cNvSpPr/>
          <p:nvPr/>
        </p:nvSpPr>
        <p:spPr>
          <a:xfrm>
            <a:off x="4770120" y="326136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389120" y="394716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240" name="Text Box 13"/>
          <p:cNvSpPr txBox="1"/>
          <p:nvPr/>
        </p:nvSpPr>
        <p:spPr>
          <a:xfrm>
            <a:off x="3093720" y="5394960"/>
            <a:ext cx="2790825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备用皮托管探头      左皮托管探头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8" name="直接箭头连接符 47"/>
          <p:cNvCxnSpPr>
            <a:stCxn id="44" idx="4"/>
          </p:cNvCxnSpPr>
          <p:nvPr/>
        </p:nvCxnSpPr>
        <p:spPr>
          <a:xfrm flipH="1">
            <a:off x="3870960" y="4328160"/>
            <a:ext cx="762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43" idx="4"/>
          </p:cNvCxnSpPr>
          <p:nvPr/>
        </p:nvCxnSpPr>
        <p:spPr>
          <a:xfrm>
            <a:off x="5013960" y="3642360"/>
            <a:ext cx="228600" cy="1752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355975" y="1253490"/>
            <a:ext cx="2743200" cy="228600"/>
          </a:xfrm>
          <a:prstGeom prst="rect">
            <a:avLst/>
          </a:prstGeom>
          <a:gradFill rotWithShape="1">
            <a:gsLst>
              <a:gs pos="0">
                <a:srgbClr val="3480AC"/>
              </a:gs>
              <a:gs pos="100000">
                <a:srgbClr val="5DADE5"/>
              </a:gs>
            </a:gsLst>
            <a:lin ang="5400000" scaled="1"/>
          </a:gra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p>
            <a:pPr marL="342900" marR="0" indent="-342900" defTabSz="914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参考</a:t>
            </a:r>
            <a:r>
              <a:rPr kumimoji="0" lang="en-US" altLang="zh-CN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TASK</a:t>
            </a:r>
            <a:r>
              <a:rPr kumimoji="0" lang="en-US" altLang="zh-CN" sz="1400" b="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34-11-15-200-001-A</a:t>
            </a:r>
            <a:endParaRPr kumimoji="0" lang="en-US" altLang="zh-CN" sz="1400" b="0" kern="1200" cap="none" spc="0" normalizeH="0" baseline="0" noProof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244" name="Text Box 13"/>
          <p:cNvSpPr txBox="1"/>
          <p:nvPr/>
        </p:nvSpPr>
        <p:spPr>
          <a:xfrm>
            <a:off x="2255520" y="5775960"/>
            <a:ext cx="67627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确保皮托管无堵塞、变形、漏洞、裂纹、电击痕迹、烧蚀痕迹、以及保护层未熔化。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600" y="854075"/>
            <a:ext cx="122174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案例</a:t>
            </a:r>
            <a:r>
              <a:rPr lang="en-US" altLang="zh-CN" sz="3200">
                <a:solidFill>
                  <a:srgbClr val="C00000"/>
                </a:solidFill>
              </a:rPr>
              <a:t>7</a:t>
            </a:r>
            <a:endParaRPr lang="en-US" altLang="zh-CN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513965" y="1097915"/>
            <a:ext cx="7848600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机外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目视检查装在下部的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ATC(2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、装在下部的后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DME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天线、左迎角探头、备用迎角探头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确保它们的外观正常，没有损伤。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01379" name="图片 6" descr="IMG_354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165" y="2088515"/>
            <a:ext cx="3840163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0" name="Picture 4" descr="DSC009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365" y="2088515"/>
            <a:ext cx="3841750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141528" y="3649028"/>
            <a:ext cx="809625" cy="642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8544878" y="2682240"/>
            <a:ext cx="539750" cy="4603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383" name="Rectangle 7"/>
          <p:cNvSpPr/>
          <p:nvPr/>
        </p:nvSpPr>
        <p:spPr>
          <a:xfrm>
            <a:off x="8421053" y="2385378"/>
            <a:ext cx="10731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左迎角探头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1384" name="Rectangle 8"/>
          <p:cNvSpPr/>
          <p:nvPr/>
        </p:nvSpPr>
        <p:spPr>
          <a:xfrm>
            <a:off x="7919403" y="3701415"/>
            <a:ext cx="1250950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备用迎角探头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4190365" y="2545715"/>
            <a:ext cx="809625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2818765" y="3460115"/>
            <a:ext cx="809625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333365" y="3536315"/>
            <a:ext cx="809625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4571365" y="3383915"/>
            <a:ext cx="0" cy="1676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9" name="Text Box 13"/>
          <p:cNvSpPr txBox="1"/>
          <p:nvPr/>
        </p:nvSpPr>
        <p:spPr>
          <a:xfrm>
            <a:off x="4037965" y="5060315"/>
            <a:ext cx="1112838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后</a:t>
            </a: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DME</a:t>
            </a: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天线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1390" name="Rectangle 1"/>
          <p:cNvSpPr/>
          <p:nvPr/>
        </p:nvSpPr>
        <p:spPr>
          <a:xfrm>
            <a:off x="2513965" y="5288915"/>
            <a:ext cx="4114800" cy="1384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defTabSz="914400">
              <a:spcBef>
                <a:spcPct val="0"/>
              </a:spcBef>
              <a:buFontTx/>
              <a:buNone/>
              <a:tabLst>
                <a:tab pos="6804025" algn="r"/>
              </a:tabLst>
            </a:pPr>
            <a:r>
              <a:rPr lang="en-US" altLang="zh-CN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ATC</a:t>
            </a:r>
            <a:r>
              <a:rPr lang="zh-CN" altLang="en-US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／</a:t>
            </a:r>
            <a:r>
              <a:rPr lang="en-US" altLang="zh-CN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DME</a:t>
            </a:r>
            <a:r>
              <a:rPr lang="zh-CN" altLang="en-US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天线检查标准：（摘自</a:t>
            </a:r>
            <a:r>
              <a:rPr lang="en-US" altLang="zh-CN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CMM</a:t>
            </a:r>
            <a:r>
              <a:rPr lang="zh-CN" altLang="en-US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）</a:t>
            </a:r>
            <a:endParaRPr lang="zh-CN" altLang="en-US" sz="1400" b="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defTabSz="914400">
              <a:spcBef>
                <a:spcPct val="0"/>
              </a:spcBef>
              <a:buFontTx/>
              <a:buNone/>
              <a:tabLst>
                <a:tab pos="6804025" algn="r"/>
              </a:tabLst>
            </a:pPr>
            <a:r>
              <a:rPr lang="zh-CN" altLang="en-US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确定部件上没有腐蚀</a:t>
            </a:r>
            <a:endParaRPr lang="zh-CN" altLang="en-US" sz="1400" b="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defTabSz="914400">
              <a:spcBef>
                <a:spcPct val="0"/>
              </a:spcBef>
              <a:buFontTx/>
              <a:buNone/>
              <a:tabLst>
                <a:tab pos="6804025" algn="r"/>
              </a:tabLst>
            </a:pPr>
            <a:r>
              <a:rPr lang="zh-CN" altLang="en-US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确定部件上没有裂痕或损伤</a:t>
            </a:r>
            <a:endParaRPr lang="zh-CN" altLang="en-US" sz="1400" b="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defTabSz="914400">
              <a:spcBef>
                <a:spcPct val="0"/>
              </a:spcBef>
              <a:buFontTx/>
              <a:buNone/>
              <a:tabLst>
                <a:tab pos="6804025" algn="r"/>
              </a:tabLst>
            </a:pPr>
            <a:r>
              <a:rPr lang="zh-CN" altLang="en-US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确定没有漆层腐蚀</a:t>
            </a:r>
            <a:endParaRPr lang="zh-CN" altLang="en-US" sz="1400" b="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defTabSz="914400">
              <a:spcBef>
                <a:spcPct val="0"/>
              </a:spcBef>
              <a:buFontTx/>
              <a:buNone/>
              <a:tabLst>
                <a:tab pos="6804025" algn="r"/>
              </a:tabLst>
            </a:pPr>
            <a:r>
              <a:rPr lang="zh-CN" altLang="en-US" sz="14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注意：如果发现漆层腐蚀，天线一定是出现损伤了</a:t>
            </a: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1391" name="Text Box 13"/>
          <p:cNvSpPr txBox="1"/>
          <p:nvPr/>
        </p:nvSpPr>
        <p:spPr>
          <a:xfrm>
            <a:off x="6476365" y="5126990"/>
            <a:ext cx="40195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</a:rPr>
              <a:t>确保迎角探头无电击、移动无卡阻，且探头本体和底座无漆层覆盖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399790" y="1212850"/>
            <a:ext cx="2743200" cy="228600"/>
          </a:xfrm>
          <a:prstGeom prst="rect">
            <a:avLst/>
          </a:prstGeom>
          <a:gradFill rotWithShape="1">
            <a:gsLst>
              <a:gs pos="0">
                <a:srgbClr val="3480AC"/>
              </a:gs>
              <a:gs pos="100000">
                <a:srgbClr val="5DADE5"/>
              </a:gs>
            </a:gsLst>
            <a:lin ang="5400000" scaled="1"/>
          </a:gradFill>
          <a:ln w="9525" algn="ctr">
            <a:solidFill>
              <a:srgbClr val="C0C0C0"/>
            </a:solidFill>
            <a:miter lim="800000"/>
          </a:ln>
          <a:effectLst/>
        </p:spPr>
        <p:txBody>
          <a:bodyPr wrap="none" anchor="ctr"/>
          <a:lstStyle/>
          <a:p>
            <a:pPr marL="342900" marR="0" indent="-342900" defTabSz="914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迎角探头参考</a:t>
            </a:r>
            <a:r>
              <a:rPr kumimoji="0" lang="en-US" altLang="zh-CN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TASK</a:t>
            </a:r>
            <a:r>
              <a:rPr kumimoji="0" lang="en-US" altLang="zh-CN" sz="1400" b="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400" b="0" kern="1200" cap="none" spc="0" normalizeH="0" baseline="0" noProof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34-11-15-200-001-A</a:t>
            </a:r>
            <a:endParaRPr kumimoji="0" lang="en-US" altLang="zh-CN" sz="1400" b="0" kern="1200" cap="none" spc="0" normalizeH="0" baseline="0" noProof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600" y="854075"/>
            <a:ext cx="122174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案例</a:t>
            </a:r>
            <a:r>
              <a:rPr lang="en-US" altLang="zh-CN" sz="3200">
                <a:solidFill>
                  <a:srgbClr val="C00000"/>
                </a:solidFill>
              </a:rPr>
              <a:t>8</a:t>
            </a:r>
            <a:endParaRPr lang="en-US" altLang="zh-CN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57780" y="815975"/>
            <a:ext cx="7848600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给所有的空速管套上保护套。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	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12643" name="Picture 2" descr="D:\工作\照片\IMG_180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360" y="1304290"/>
            <a:ext cx="3712210" cy="4951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3" descr="D:\工作\照片\IMG_18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355" y="1304290"/>
            <a:ext cx="3760470" cy="5015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600" y="854075"/>
            <a:ext cx="122174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案例</a:t>
            </a:r>
            <a:r>
              <a:rPr lang="en-US" altLang="zh-CN" sz="3200">
                <a:solidFill>
                  <a:srgbClr val="C00000"/>
                </a:solidFill>
              </a:rPr>
              <a:t>9</a:t>
            </a:r>
            <a:endParaRPr lang="en-US" altLang="zh-CN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965190" y="2291715"/>
            <a:ext cx="1401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辨证唯物主义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右箭头 23"/>
          <p:cNvSpPr/>
          <p:nvPr/>
        </p:nvSpPr>
        <p:spPr>
          <a:xfrm rot="10800000">
            <a:off x="4227830" y="3376930"/>
            <a:ext cx="2667000" cy="697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96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" y="3741420"/>
            <a:ext cx="3581400" cy="228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" y="1610995"/>
            <a:ext cx="3617595" cy="1919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718810" y="4074795"/>
            <a:ext cx="23825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量变与质变</a:t>
            </a:r>
            <a:endParaRPr lang="zh-CN" altLang="en-US" sz="24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整体与局部</a:t>
            </a:r>
            <a:endParaRPr lang="zh-CN" altLang="en-US" sz="24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现象与本质</a:t>
            </a:r>
            <a:endParaRPr lang="zh-CN" altLang="en-US" sz="24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6668135" y="3376930"/>
            <a:ext cx="2595245" cy="697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7070" y="6192520"/>
            <a:ext cx="319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rgbClr val="C00000"/>
                </a:solidFill>
                <a:sym typeface="+mn-ea"/>
              </a:rPr>
              <a:t>1988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年</a:t>
            </a:r>
            <a:r>
              <a:rPr lang="en-US" altLang="zh-CN" sz="2400" dirty="0">
                <a:solidFill>
                  <a:srgbClr val="C00000"/>
                </a:solidFill>
                <a:sym typeface="+mn-ea"/>
              </a:rPr>
              <a:t>“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阿罗哈</a:t>
            </a:r>
            <a:r>
              <a:rPr lang="en-US" altLang="zh-CN" sz="2400" dirty="0">
                <a:solidFill>
                  <a:srgbClr val="C00000"/>
                </a:solidFill>
                <a:sym typeface="+mn-ea"/>
              </a:rPr>
              <a:t>”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空难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538335" y="2653665"/>
            <a:ext cx="2653030" cy="2169160"/>
            <a:chOff x="14913" y="4421"/>
            <a:chExt cx="4178" cy="3416"/>
          </a:xfrm>
        </p:grpSpPr>
        <p:sp>
          <p:nvSpPr>
            <p:cNvPr id="4" name="文本框 3"/>
            <p:cNvSpPr txBox="1"/>
            <p:nvPr/>
          </p:nvSpPr>
          <p:spPr>
            <a:xfrm>
              <a:off x="14913" y="4603"/>
              <a:ext cx="3752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故障机理的认知</a:t>
              </a:r>
              <a:endPara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维修作风的养成</a:t>
              </a:r>
              <a:endPara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排故技能的借鉴</a:t>
              </a:r>
              <a:endPara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913" y="4421"/>
              <a:ext cx="4179" cy="11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4913" y="5560"/>
              <a:ext cx="4179" cy="11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913" y="6699"/>
              <a:ext cx="4179" cy="11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48555" y="920750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维修检查通用规则</a:t>
            </a:r>
            <a:endParaRPr lang="zh-CN" altLang="en-US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2" grpId="0"/>
      <p:bldP spid="2" grpId="1"/>
      <p:bldP spid="24" grpId="0" animBg="1"/>
      <p:bldP spid="24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2"/>
          <p:cNvGrpSpPr/>
          <p:nvPr/>
        </p:nvGrpSpPr>
        <p:grpSpPr bwMode="auto">
          <a:xfrm>
            <a:off x="2423609" y="2540563"/>
            <a:ext cx="4673439" cy="3689683"/>
            <a:chOff x="-2386279" y="1096404"/>
            <a:chExt cx="5432623" cy="397810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50974" y="1223575"/>
              <a:ext cx="2465980" cy="2319629"/>
            </a:xfrm>
            <a:prstGeom prst="ellipse">
              <a:avLst/>
            </a:prstGeom>
            <a:solidFill>
              <a:srgbClr val="FFFFFF">
                <a:alpha val="39999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" name="椭圆 25"/>
            <p:cNvSpPr>
              <a:spLocks noChangeArrowheads="1"/>
            </p:cNvSpPr>
            <p:nvPr/>
          </p:nvSpPr>
          <p:spPr bwMode="auto">
            <a:xfrm>
              <a:off x="286509" y="1096404"/>
              <a:ext cx="2759835" cy="255540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组合 30"/>
            <p:cNvGrpSpPr/>
            <p:nvPr/>
          </p:nvGrpSpPr>
          <p:grpSpPr bwMode="auto">
            <a:xfrm>
              <a:off x="-2386279" y="3094887"/>
              <a:ext cx="2128848" cy="1979621"/>
              <a:chOff x="-4827999" y="70829"/>
              <a:chExt cx="2128848" cy="1979621"/>
            </a:xfrm>
          </p:grpSpPr>
          <p:sp>
            <p:nvSpPr>
              <p:cNvPr id="22" name="椭圆 18"/>
              <p:cNvSpPr>
                <a:spLocks noChangeArrowheads="1"/>
              </p:cNvSpPr>
              <p:nvPr/>
            </p:nvSpPr>
            <p:spPr bwMode="auto">
              <a:xfrm>
                <a:off x="-4711307" y="144685"/>
                <a:ext cx="1898718" cy="1831909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 w="9525">
                <a:solidFill>
                  <a:schemeClr val="accent1">
                    <a:lumMod val="75000"/>
                  </a:schemeClr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椭圆 26"/>
              <p:cNvSpPr>
                <a:spLocks noChangeArrowheads="1"/>
              </p:cNvSpPr>
              <p:nvPr/>
            </p:nvSpPr>
            <p:spPr bwMode="auto">
              <a:xfrm>
                <a:off x="-4827999" y="70829"/>
                <a:ext cx="2128848" cy="1979621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4999559" y="3100618"/>
            <a:ext cx="182628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>
                <a:solidFill>
                  <a:schemeClr val="accent5">
                    <a:lumMod val="50000"/>
                  </a:schemeClr>
                </a:solidFill>
              </a:rPr>
              <a:t>航线维修</a:t>
            </a:r>
            <a:endParaRPr lang="zh-CN" altLang="en-US" sz="3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椭圆 18"/>
          <p:cNvSpPr>
            <a:spLocks noChangeArrowheads="1"/>
          </p:cNvSpPr>
          <p:nvPr/>
        </p:nvSpPr>
        <p:spPr bwMode="auto">
          <a:xfrm>
            <a:off x="5117319" y="5275115"/>
            <a:ext cx="1619108" cy="1544785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椭圆 26"/>
          <p:cNvSpPr>
            <a:spLocks noChangeArrowheads="1"/>
          </p:cNvSpPr>
          <p:nvPr/>
        </p:nvSpPr>
        <p:spPr bwMode="auto">
          <a:xfrm>
            <a:off x="5023090" y="5174380"/>
            <a:ext cx="1802750" cy="1722847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4" name="椭圆 26"/>
          <p:cNvSpPr>
            <a:spLocks noChangeArrowheads="1"/>
          </p:cNvSpPr>
          <p:nvPr/>
        </p:nvSpPr>
        <p:spPr bwMode="auto">
          <a:xfrm>
            <a:off x="2343319" y="1391809"/>
            <a:ext cx="1841096" cy="1836094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" name="椭圆 26"/>
          <p:cNvSpPr>
            <a:spLocks noChangeArrowheads="1"/>
          </p:cNvSpPr>
          <p:nvPr/>
        </p:nvSpPr>
        <p:spPr bwMode="auto">
          <a:xfrm>
            <a:off x="7847248" y="1480205"/>
            <a:ext cx="1737142" cy="1773966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6" name="椭圆 26"/>
          <p:cNvSpPr>
            <a:spLocks noChangeArrowheads="1"/>
          </p:cNvSpPr>
          <p:nvPr/>
        </p:nvSpPr>
        <p:spPr bwMode="auto">
          <a:xfrm>
            <a:off x="5117320" y="709152"/>
            <a:ext cx="1708520" cy="1730676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7" name="椭圆 26"/>
          <p:cNvSpPr>
            <a:spLocks noChangeArrowheads="1"/>
          </p:cNvSpPr>
          <p:nvPr/>
        </p:nvSpPr>
        <p:spPr bwMode="auto">
          <a:xfrm>
            <a:off x="7785783" y="4336015"/>
            <a:ext cx="1737142" cy="1722847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8" name="椭圆 18"/>
          <p:cNvSpPr>
            <a:spLocks noChangeArrowheads="1"/>
          </p:cNvSpPr>
          <p:nvPr/>
        </p:nvSpPr>
        <p:spPr bwMode="auto">
          <a:xfrm>
            <a:off x="7893024" y="4434758"/>
            <a:ext cx="1502472" cy="1520915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椭圆 18"/>
          <p:cNvSpPr>
            <a:spLocks noChangeArrowheads="1"/>
          </p:cNvSpPr>
          <p:nvPr/>
        </p:nvSpPr>
        <p:spPr bwMode="auto">
          <a:xfrm>
            <a:off x="5214469" y="818537"/>
            <a:ext cx="1521958" cy="1538220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000" dirty="0"/>
          </a:p>
        </p:txBody>
      </p:sp>
      <p:sp>
        <p:nvSpPr>
          <p:cNvPr id="3" name="椭圆 18"/>
          <p:cNvSpPr>
            <a:spLocks noChangeArrowheads="1"/>
          </p:cNvSpPr>
          <p:nvPr/>
        </p:nvSpPr>
        <p:spPr bwMode="auto">
          <a:xfrm>
            <a:off x="7946141" y="1583871"/>
            <a:ext cx="1576784" cy="1567855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椭圆 18"/>
          <p:cNvSpPr>
            <a:spLocks noChangeArrowheads="1"/>
          </p:cNvSpPr>
          <p:nvPr/>
        </p:nvSpPr>
        <p:spPr bwMode="auto">
          <a:xfrm>
            <a:off x="2431822" y="1480205"/>
            <a:ext cx="1634421" cy="1644510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7893230" y="4936360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技术标准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210424" y="5007043"/>
            <a:ext cx="212657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2800" b="1" dirty="0">
                <a:solidFill>
                  <a:schemeClr val="accent5">
                    <a:lumMod val="50000"/>
                  </a:schemeClr>
                </a:solidFill>
              </a:rPr>
              <a:t>生理局限</a:t>
            </a:r>
            <a:endParaRPr lang="zh-CN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335419" y="2040945"/>
            <a:ext cx="182163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2800" b="1" dirty="0">
                <a:solidFill>
                  <a:schemeClr val="accent5">
                    <a:lumMod val="50000"/>
                  </a:schemeClr>
                </a:solidFill>
              </a:rPr>
              <a:t>工作作风</a:t>
            </a:r>
            <a:endParaRPr lang="zh-CN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53375" y="1313440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sz="2800" b="1" dirty="0">
                <a:solidFill>
                  <a:schemeClr val="accent5">
                    <a:lumMod val="50000"/>
                  </a:schemeClr>
                </a:solidFill>
              </a:rPr>
              <a:t>资质权限</a:t>
            </a:r>
            <a:endParaRPr lang="zh-CN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047650" y="1890769"/>
            <a:ext cx="1476048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2800" b="1" dirty="0">
                <a:solidFill>
                  <a:schemeClr val="accent5">
                    <a:lumMod val="50000"/>
                  </a:schemeClr>
                </a:solidFill>
              </a:rPr>
              <a:t>诚实守信</a:t>
            </a:r>
            <a:endParaRPr lang="zh-CN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 flipV="1">
            <a:off x="6985740" y="2793448"/>
            <a:ext cx="885115" cy="35827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6" idx="0"/>
            <a:endCxn id="36" idx="4"/>
          </p:cNvCxnSpPr>
          <p:nvPr/>
        </p:nvCxnSpPr>
        <p:spPr>
          <a:xfrm flipV="1">
            <a:off x="5929653" y="2439598"/>
            <a:ext cx="61595" cy="1009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6893642" y="4402333"/>
            <a:ext cx="977213" cy="508366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6" idx="4"/>
            <a:endCxn id="33" idx="0"/>
          </p:cNvCxnSpPr>
          <p:nvPr/>
        </p:nvCxnSpPr>
        <p:spPr>
          <a:xfrm>
            <a:off x="5929653" y="4910699"/>
            <a:ext cx="13970" cy="26416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>
            <a:off x="4176064" y="4402333"/>
            <a:ext cx="688305" cy="508366"/>
          </a:xfrm>
          <a:prstGeom prst="straightConnector1">
            <a:avLst/>
          </a:prstGeom>
          <a:ln w="38100">
            <a:solidFill>
              <a:srgbClr val="5B9BD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H="1" flipV="1">
            <a:off x="4157375" y="2793448"/>
            <a:ext cx="706994" cy="39186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846944" y="5786188"/>
            <a:ext cx="2126572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sz="2800" b="1" dirty="0">
                <a:solidFill>
                  <a:schemeClr val="accent5">
                    <a:lumMod val="50000"/>
                  </a:schemeClr>
                </a:solidFill>
              </a:rPr>
              <a:t>情景意识</a:t>
            </a:r>
            <a:endParaRPr lang="zh-CN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600" y="818515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例行日检的基本要求</a:t>
            </a:r>
            <a:endParaRPr lang="zh-CN" altLang="en-US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" grpId="0" animBg="1"/>
      <p:bldP spid="41" grpId="0" animBg="1"/>
      <p:bldP spid="43" grpId="0"/>
      <p:bldP spid="44" grpId="0"/>
      <p:bldP spid="45" grpId="0"/>
      <p:bldP spid="49" grpId="0"/>
      <p:bldP spid="50" grpId="0"/>
      <p:bldP spid="5" grpId="0"/>
      <p:bldP spid="26" grpId="1"/>
      <p:bldP spid="32" grpId="1" animBg="1"/>
      <p:bldP spid="33" grpId="1" animBg="1"/>
      <p:bldP spid="34" grpId="1" animBg="1"/>
      <p:bldP spid="35" grpId="1" animBg="1"/>
      <p:bldP spid="36" grpId="1" animBg="1"/>
      <p:bldP spid="37" grpId="1" animBg="1"/>
      <p:bldP spid="38" grpId="1" animBg="1"/>
      <p:bldP spid="39" grpId="1" animBg="1"/>
      <p:bldP spid="3" grpId="1" animBg="1"/>
      <p:bldP spid="41" grpId="1" animBg="1"/>
      <p:bldP spid="43" grpId="1"/>
      <p:bldP spid="44" grpId="1"/>
      <p:bldP spid="45" grpId="1"/>
      <p:bldP spid="49" grpId="1"/>
      <p:bldP spid="50" grpId="1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285" y="2827020"/>
            <a:ext cx="24530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1991</a:t>
            </a:r>
            <a:r>
              <a:rPr lang="zh-CN" altLang="en-US"/>
              <a:t>年尼日利亚航空</a:t>
            </a:r>
            <a:r>
              <a:rPr lang="en-US" altLang="zh-CN"/>
              <a:t>2120</a:t>
            </a:r>
            <a:r>
              <a:rPr lang="zh-CN" altLang="en-US"/>
              <a:t>号航班空难（</a:t>
            </a:r>
            <a:r>
              <a:rPr lang="en-US" altLang="zh-CN"/>
              <a:t>DC-</a:t>
            </a:r>
            <a:r>
              <a:rPr lang="zh-CN" altLang="en-US"/>
              <a:t>机型），</a:t>
            </a:r>
            <a:r>
              <a:rPr lang="en-US" altLang="zh-CN"/>
              <a:t>261</a:t>
            </a:r>
            <a:r>
              <a:rPr lang="zh-CN" altLang="en-US"/>
              <a:t>人死亡</a:t>
            </a:r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 rot="10800000">
            <a:off x="3301365" y="2907665"/>
            <a:ext cx="1463675" cy="723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447665" y="3429000"/>
            <a:ext cx="24530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胎压不足</a:t>
            </a:r>
            <a:endParaRPr lang="zh-CN"/>
          </a:p>
        </p:txBody>
      </p:sp>
      <p:sp>
        <p:nvSpPr>
          <p:cNvPr id="6" name="矩形 5"/>
          <p:cNvSpPr/>
          <p:nvPr/>
        </p:nvSpPr>
        <p:spPr>
          <a:xfrm>
            <a:off x="5447665" y="2254885"/>
            <a:ext cx="24530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轮胎冲压工作缺失（氮气）</a:t>
            </a:r>
            <a:endParaRPr lang="zh-CN"/>
          </a:p>
        </p:txBody>
      </p:sp>
      <p:sp>
        <p:nvSpPr>
          <p:cNvPr id="7" name="矩形 6"/>
          <p:cNvSpPr/>
          <p:nvPr/>
        </p:nvSpPr>
        <p:spPr>
          <a:xfrm>
            <a:off x="5447665" y="1042670"/>
            <a:ext cx="24530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为了避免航班延误，经济利益</a:t>
            </a:r>
            <a:endParaRPr lang="zh-CN"/>
          </a:p>
        </p:txBody>
      </p:sp>
      <p:sp>
        <p:nvSpPr>
          <p:cNvPr id="8" name="矩形 7"/>
          <p:cNvSpPr/>
          <p:nvPr/>
        </p:nvSpPr>
        <p:spPr>
          <a:xfrm>
            <a:off x="5447665" y="4582160"/>
            <a:ext cx="24530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轮胎摩擦起火</a:t>
            </a:r>
            <a:endParaRPr lang="zh-CN"/>
          </a:p>
        </p:txBody>
      </p:sp>
      <p:sp>
        <p:nvSpPr>
          <p:cNvPr id="9" name="矩形 8"/>
          <p:cNvSpPr/>
          <p:nvPr/>
        </p:nvSpPr>
        <p:spPr>
          <a:xfrm>
            <a:off x="5447665" y="5612130"/>
            <a:ext cx="24530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起落架收回后轮舱着火</a:t>
            </a:r>
            <a:endParaRPr lang="zh-CN"/>
          </a:p>
        </p:txBody>
      </p:sp>
      <p:pic>
        <p:nvPicPr>
          <p:cNvPr id="10" name="图片 9" descr="t011c7986f35cd28fd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285" y="4220210"/>
            <a:ext cx="2571750" cy="12763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103360" y="2971800"/>
            <a:ext cx="24530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工作作风</a:t>
            </a:r>
            <a:endParaRPr lang="zh-CN"/>
          </a:p>
          <a:p>
            <a:pPr algn="ctr"/>
            <a:r>
              <a:rPr lang="zh-CN"/>
              <a:t>诚实</a:t>
            </a:r>
            <a:endParaRPr lang="zh-CN"/>
          </a:p>
          <a:p>
            <a:pPr algn="ctr"/>
            <a:r>
              <a:rPr lang="zh-CN"/>
              <a:t>安全责任</a:t>
            </a:r>
            <a:endParaRPr lang="zh-CN"/>
          </a:p>
        </p:txBody>
      </p:sp>
      <p:sp>
        <p:nvSpPr>
          <p:cNvPr id="12" name="右箭头 11"/>
          <p:cNvSpPr/>
          <p:nvPr/>
        </p:nvSpPr>
        <p:spPr>
          <a:xfrm>
            <a:off x="8096250" y="2971800"/>
            <a:ext cx="815975" cy="65913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770" y="4203700"/>
            <a:ext cx="1682115" cy="2322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250" y="925195"/>
            <a:ext cx="2689860" cy="17259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1600" y="81851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典型案例分析</a:t>
            </a:r>
            <a:endParaRPr lang="zh-CN" altLang="en-US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6" grpId="0" animBg="1"/>
      <p:bldP spid="5" grpId="0" animBg="1"/>
      <p:bldP spid="8" grpId="0" animBg="1"/>
      <p:bldP spid="9" grpId="0" animBg="1"/>
      <p:bldP spid="7" grpId="1" animBg="1"/>
      <p:bldP spid="6" grpId="1" animBg="1"/>
      <p:bldP spid="5" grpId="1" animBg="1"/>
      <p:bldP spid="8" grpId="1" animBg="1"/>
      <p:bldP spid="9" grpId="1" animBg="1"/>
      <p:bldP spid="3" grpId="0" bldLvl="0" animBg="1"/>
      <p:bldP spid="3" grpId="1" animBg="1"/>
      <p:bldP spid="12" grpId="0" bldLvl="0" animBg="1"/>
      <p:bldP spid="12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6988" y="2825750"/>
            <a:ext cx="12204701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-14288" y="906463"/>
            <a:ext cx="12192001" cy="324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7" y="4151313"/>
            <a:ext cx="12192001" cy="26955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5" name="文本框 4"/>
          <p:cNvSpPr txBox="1">
            <a:spLocks noChangeArrowheads="1"/>
          </p:cNvSpPr>
          <p:nvPr/>
        </p:nvSpPr>
        <p:spPr bwMode="auto">
          <a:xfrm>
            <a:off x="3818890" y="2679700"/>
            <a:ext cx="478917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sz="4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第四章  维修活动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5"/>
          <p:cNvSpPr>
            <a:spLocks noChangeArrowheads="1"/>
          </p:cNvSpPr>
          <p:nvPr/>
        </p:nvSpPr>
        <p:spPr bwMode="auto">
          <a:xfrm>
            <a:off x="4869815" y="3658870"/>
            <a:ext cx="29756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-254000" y="1595120"/>
            <a:ext cx="5640070" cy="157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3200" b="1" spc="-20" dirty="0" smtClean="0">
                <a:solidFill>
                  <a:srgbClr val="C00000"/>
                </a:solidFill>
                <a:latin typeface="Wingdings" panose="05000000000000000000"/>
                <a:cs typeface="Wingdings" panose="05000000000000000000"/>
              </a:rPr>
              <a:t>➢</a:t>
            </a:r>
            <a:r>
              <a:rPr sz="3200" b="1" spc="130" dirty="0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10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四个意识：</a:t>
            </a:r>
            <a:endParaRPr sz="3200" b="1" spc="-10" dirty="0" smtClean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3200" b="1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规章、风险、举手、</a:t>
            </a:r>
            <a:r>
              <a:rPr sz="3200" b="1" spc="-1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红</a:t>
            </a:r>
            <a:r>
              <a:rPr sz="3200" b="1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线意识</a:t>
            </a:r>
            <a:endParaRPr sz="3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3200" b="1" spc="-20" dirty="0" smtClean="0">
                <a:solidFill>
                  <a:srgbClr val="C00000"/>
                </a:solidFill>
                <a:latin typeface="Wingdings" panose="05000000000000000000"/>
                <a:cs typeface="Wingdings" panose="05000000000000000000"/>
              </a:rPr>
              <a:t>➢</a:t>
            </a:r>
            <a:r>
              <a:rPr sz="3200" b="1" spc="130" dirty="0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10" dirty="0" smtClean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五个到位：</a:t>
            </a:r>
            <a:endParaRPr sz="3200" b="1" spc="-10" dirty="0" smtClean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3200" b="1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准备、施工、测试、</a:t>
            </a:r>
            <a:r>
              <a:rPr sz="3200" b="1" spc="-1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收</a:t>
            </a:r>
            <a:r>
              <a:rPr sz="3200" b="1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尾、</a:t>
            </a:r>
            <a:r>
              <a:rPr sz="3200" b="1" spc="-1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交</a:t>
            </a:r>
            <a:r>
              <a:rPr sz="3200" b="1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接到位</a:t>
            </a:r>
            <a:endParaRPr sz="3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>
              <a:lnSpc>
                <a:spcPts val="1905"/>
              </a:lnSpc>
              <a:spcBef>
                <a:spcPts val="480"/>
              </a:spcBef>
            </a:pPr>
            <a:endParaRPr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32215" y="1436370"/>
            <a:ext cx="3249295" cy="381571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lIns="0" tIns="0" rIns="0" bIns="0" rtlCol="0">
            <a:noAutofit/>
          </a:bodyPr>
          <a:p/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920" y="1436370"/>
            <a:ext cx="3046730" cy="3838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101600" y="818515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例行日检的规章要求</a:t>
            </a:r>
            <a:endParaRPr lang="zh-CN" altLang="en-US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pic>
        <p:nvPicPr>
          <p:cNvPr id="3" name="图片 9" descr="IMG_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6455" y="1434465"/>
            <a:ext cx="3222625" cy="392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IMG_2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80" y="1434465"/>
            <a:ext cx="3226435" cy="3924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5" descr="IMG_2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5" y="1434465"/>
            <a:ext cx="3227070" cy="3924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216910" y="5636260"/>
            <a:ext cx="74504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树立“三个敬畏”意识  弘扬当代民航精神  </a:t>
            </a:r>
            <a:endParaRPr lang="zh-CN" sz="2400" b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marL="0" indent="0" algn="ctr"/>
            <a:r>
              <a:rPr lang="zh-CN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做一个</a:t>
            </a:r>
            <a:r>
              <a:rPr lang="zh-CN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+mn-ea"/>
              </a:rPr>
              <a:t>合格的</a:t>
            </a:r>
            <a:r>
              <a:rPr lang="zh-CN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社会主义事业建设者和接班人</a:t>
            </a:r>
            <a:endParaRPr lang="zh-CN" altLang="en-US" sz="2400" b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62270" y="850900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本节总结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17900" y="2279015"/>
            <a:ext cx="5866130" cy="1445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0" indent="0" algn="ctr"/>
            <a:r>
              <a:rPr lang="zh-CN" sz="4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例行日检的类型</a:t>
            </a:r>
            <a:endParaRPr lang="zh-CN" sz="4400" b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  <a:p>
            <a:pPr marL="0" indent="0" algn="ctr"/>
            <a:r>
              <a:rPr lang="zh-CN" altLang="en-US" sz="4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例行日检的要求</a:t>
            </a:r>
            <a:endParaRPr lang="zh-CN" altLang="en-US" sz="4400" b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36845" y="965200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本节总结</a:t>
            </a:r>
            <a:endParaRPr lang="zh-CN" altLang="en-US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4288" y="4040188"/>
            <a:ext cx="12192001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871538"/>
            <a:ext cx="12192000" cy="324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108450"/>
            <a:ext cx="12192000" cy="25622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766060" y="3115945"/>
            <a:ext cx="74504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48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谢谢大家的聆听！</a:t>
            </a:r>
            <a:endParaRPr lang="zh-CN" altLang="en-US" sz="4800" b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原创设计师QQ598969553          _2"/>
          <p:cNvSpPr/>
          <p:nvPr/>
        </p:nvSpPr>
        <p:spPr bwMode="gray">
          <a:xfrm flipV="1">
            <a:off x="2042467" y="3396809"/>
            <a:ext cx="1093019" cy="152070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24" tIns="41410" rIns="82824" bIns="4141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原创设计师QQ598969553          _3"/>
          <p:cNvSpPr/>
          <p:nvPr/>
        </p:nvSpPr>
        <p:spPr bwMode="gray">
          <a:xfrm rot="16200000">
            <a:off x="2330481" y="2763935"/>
            <a:ext cx="324863" cy="1299204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24" tIns="41410" rIns="82824" bIns="4141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原创设计师QQ598969553          _4"/>
          <p:cNvSpPr/>
          <p:nvPr/>
        </p:nvSpPr>
        <p:spPr bwMode="gray">
          <a:xfrm>
            <a:off x="2035439" y="1735598"/>
            <a:ext cx="1093019" cy="176158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24" tIns="41410" rIns="82824" bIns="4141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原创设计师QQ598969553          _5"/>
          <p:cNvSpPr>
            <a:spLocks noChangeArrowheads="1"/>
          </p:cNvSpPr>
          <p:nvPr/>
        </p:nvSpPr>
        <p:spPr bwMode="gray">
          <a:xfrm>
            <a:off x="4504356" y="1346859"/>
            <a:ext cx="5912124" cy="119599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82824" tIns="41410" rIns="82824" bIns="4141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kern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  <a:sym typeface="+mn-ea"/>
              </a:rPr>
              <a:t>航前检查</a:t>
            </a:r>
            <a:endParaRPr lang="zh-CN" altLang="en-US" sz="4400" kern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3" name="原创设计师QQ598969553          _6"/>
          <p:cNvSpPr>
            <a:spLocks noChangeArrowheads="1"/>
          </p:cNvSpPr>
          <p:nvPr/>
        </p:nvSpPr>
        <p:spPr bwMode="gray">
          <a:xfrm>
            <a:off x="4504356" y="2800237"/>
            <a:ext cx="5912124" cy="1192036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2"/>
            </a:solidFill>
            <a:prstDash val="solid"/>
          </a:ln>
          <a:effectLst/>
        </p:spPr>
        <p:txBody>
          <a:bodyPr lIns="82824" tIns="41410" rIns="82824" bIns="4141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kern="0" noProof="0" dirty="0" smtClean="0">
                <a:ln>
                  <a:noFill/>
                </a:ln>
                <a:gradFill>
                  <a:gsLst>
                    <a:gs pos="0">
                      <a:srgbClr val="C09D87"/>
                    </a:gs>
                    <a:gs pos="100000">
                      <a:srgbClr val="8D512F"/>
                    </a:gs>
                  </a:gsLst>
                  <a:lin scaled="1"/>
                </a:gradFill>
                <a:effectLst/>
                <a:uLnTx/>
                <a:uFillTx/>
                <a:ea typeface="宋体" panose="02010600030101010101" pitchFamily="2" charset="-122"/>
                <a:sym typeface="+mn-ea"/>
              </a:rPr>
              <a:t>过站检查</a:t>
            </a:r>
            <a:endParaRPr lang="zh-CN" altLang="en-US" sz="4400" kern="0" noProof="0" dirty="0" smtClean="0">
              <a:ln>
                <a:noFill/>
              </a:ln>
              <a:gradFill>
                <a:gsLst>
                  <a:gs pos="0">
                    <a:srgbClr val="C09D87"/>
                  </a:gs>
                  <a:gs pos="100000">
                    <a:srgbClr val="8D512F"/>
                  </a:gs>
                </a:gsLst>
                <a:lin scaled="1"/>
              </a:gradFill>
              <a:effectLst/>
              <a:uLnTx/>
              <a:uFillTx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4" name="原创设计师QQ598969553          _7"/>
          <p:cNvSpPr>
            <a:spLocks noChangeArrowheads="1"/>
          </p:cNvSpPr>
          <p:nvPr/>
        </p:nvSpPr>
        <p:spPr bwMode="ltGray">
          <a:xfrm>
            <a:off x="4504356" y="4241309"/>
            <a:ext cx="5912124" cy="118140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82824" tIns="41410" rIns="82824" bIns="4141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kern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宋体" panose="02010600030101010101" pitchFamily="2" charset="-122"/>
                <a:sym typeface="+mn-ea"/>
              </a:rPr>
              <a:t>航后检查</a:t>
            </a:r>
            <a:endParaRPr lang="zh-CN" altLang="en-US" sz="4400" kern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5" name="原创设计师QQ598969553          _8"/>
          <p:cNvGrpSpPr/>
          <p:nvPr/>
        </p:nvGrpSpPr>
        <p:grpSpPr>
          <a:xfrm>
            <a:off x="882012" y="2354305"/>
            <a:ext cx="2121133" cy="2121135"/>
            <a:chOff x="4184106" y="2952206"/>
            <a:chExt cx="3823790" cy="3823790"/>
          </a:xfrm>
        </p:grpSpPr>
        <p:sp>
          <p:nvSpPr>
            <p:cNvPr id="37" name="椭圆 3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710170" y="3478267"/>
              <a:ext cx="2771662" cy="2771663"/>
              <a:chOff x="2193192" y="1899414"/>
              <a:chExt cx="2421375" cy="2421376"/>
            </a:xfrm>
            <a:effectLst/>
          </p:grpSpPr>
          <p:sp>
            <p:nvSpPr>
              <p:cNvPr id="39" name="椭圆 38"/>
              <p:cNvSpPr/>
              <p:nvPr/>
            </p:nvSpPr>
            <p:spPr>
              <a:xfrm>
                <a:off x="2193192" y="1899414"/>
                <a:ext cx="2421375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2" name="原创设计师QQ598969553          _9"/>
          <p:cNvGrpSpPr/>
          <p:nvPr/>
        </p:nvGrpSpPr>
        <p:grpSpPr>
          <a:xfrm>
            <a:off x="1289886" y="2936574"/>
            <a:ext cx="1262905" cy="784554"/>
            <a:chOff x="8931338" y="2437732"/>
            <a:chExt cx="1010669" cy="784557"/>
          </a:xfrm>
        </p:grpSpPr>
        <p:sp>
          <p:nvSpPr>
            <p:cNvPr id="43" name="文本框 37"/>
            <p:cNvSpPr txBox="1"/>
            <p:nvPr/>
          </p:nvSpPr>
          <p:spPr>
            <a:xfrm>
              <a:off x="8931338" y="2437732"/>
              <a:ext cx="1010653" cy="66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73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4" name="文本框 38"/>
            <p:cNvSpPr txBox="1"/>
            <p:nvPr/>
          </p:nvSpPr>
          <p:spPr>
            <a:xfrm>
              <a:off x="8931354" y="2638722"/>
              <a:ext cx="1010653" cy="58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日检</a:t>
              </a:r>
              <a:endParaRPr 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5" name="原创设计师QQ598969553          _10"/>
          <p:cNvGrpSpPr/>
          <p:nvPr/>
        </p:nvGrpSpPr>
        <p:grpSpPr>
          <a:xfrm>
            <a:off x="3196307" y="1305237"/>
            <a:ext cx="1267665" cy="1252729"/>
            <a:chOff x="3237545" y="4561747"/>
            <a:chExt cx="1146960" cy="1146960"/>
          </a:xfrm>
        </p:grpSpPr>
        <p:sp>
          <p:nvSpPr>
            <p:cNvPr id="46" name="圆角矩形 4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329042" y="4642031"/>
              <a:ext cx="97614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48" name="原创设计师QQ598969553          _11"/>
          <p:cNvSpPr txBox="1"/>
          <p:nvPr/>
        </p:nvSpPr>
        <p:spPr>
          <a:xfrm>
            <a:off x="3317672" y="1818188"/>
            <a:ext cx="1024637" cy="2265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原创设计师QQ598969553          _12"/>
          <p:cNvGrpSpPr/>
          <p:nvPr/>
        </p:nvGrpSpPr>
        <p:grpSpPr>
          <a:xfrm>
            <a:off x="3197008" y="2767433"/>
            <a:ext cx="1267665" cy="1252729"/>
            <a:chOff x="3237545" y="4561747"/>
            <a:chExt cx="1146960" cy="1146960"/>
          </a:xfrm>
        </p:grpSpPr>
        <p:sp>
          <p:nvSpPr>
            <p:cNvPr id="50" name="圆角矩形 4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3329042" y="4642031"/>
              <a:ext cx="97614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52" name="原创设计师QQ598969553          _13"/>
          <p:cNvSpPr txBox="1"/>
          <p:nvPr/>
        </p:nvSpPr>
        <p:spPr>
          <a:xfrm>
            <a:off x="3333613" y="3272129"/>
            <a:ext cx="1024637" cy="2265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原创设计师QQ598969553          _14"/>
          <p:cNvGrpSpPr/>
          <p:nvPr/>
        </p:nvGrpSpPr>
        <p:grpSpPr>
          <a:xfrm>
            <a:off x="3200383" y="4201635"/>
            <a:ext cx="1267665" cy="1252729"/>
            <a:chOff x="3237545" y="4561747"/>
            <a:chExt cx="1146960" cy="1146960"/>
          </a:xfrm>
        </p:grpSpPr>
        <p:sp>
          <p:nvSpPr>
            <p:cNvPr id="54" name="圆角矩形 5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bg1">
                <a:lumMod val="7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3329042" y="4642031"/>
              <a:ext cx="97614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56" name="原创设计师QQ598969553          _13"/>
          <p:cNvSpPr txBox="1"/>
          <p:nvPr/>
        </p:nvSpPr>
        <p:spPr>
          <a:xfrm>
            <a:off x="3355203" y="4718659"/>
            <a:ext cx="1024637" cy="2265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  <p:bldP spid="29" grpId="0" bldLvl="0" animBg="1"/>
      <p:bldP spid="33" grpId="0" bldLvl="0" animBg="1"/>
      <p:bldP spid="34" grpId="0" bldLvl="0" animBg="1"/>
      <p:bldP spid="48" grpId="0" build="p"/>
      <p:bldP spid="52" grpId="0" build="p"/>
      <p:bldP spid="5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  <a:sym typeface="+mn-ea"/>
            </a:endParaRPr>
          </a:p>
        </p:txBody>
      </p:sp>
      <p:pic>
        <p:nvPicPr>
          <p:cNvPr id="33797" name="Picture 4" descr="C:\Users\DELL\Desktop\QQ图片202002291936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080" y="1463675"/>
            <a:ext cx="7609840" cy="507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72560" y="880110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rgbClr val="C00000"/>
                </a:solidFill>
                <a:sym typeface="+mn-ea"/>
              </a:rPr>
              <a:t>如何实现</a:t>
            </a:r>
            <a:r>
              <a:rPr lang="zh-CN" altLang="en-US" sz="3200">
                <a:solidFill>
                  <a:srgbClr val="C00000"/>
                </a:solidFill>
              </a:rPr>
              <a:t>航班的安全？</a:t>
            </a:r>
            <a:endParaRPr lang="zh-CN" altLang="en-US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78594" y="1631950"/>
            <a:ext cx="9633788" cy="4081145"/>
            <a:chOff x="5136" y="2830"/>
            <a:chExt cx="10345" cy="6427"/>
          </a:xfrm>
        </p:grpSpPr>
        <p:sp>
          <p:nvSpPr>
            <p:cNvPr id="30" name="文本1"/>
            <p:cNvSpPr>
              <a:spLocks noChangeArrowheads="1"/>
            </p:cNvSpPr>
            <p:nvPr/>
          </p:nvSpPr>
          <p:spPr bwMode="auto">
            <a:xfrm>
              <a:off x="7093" y="2840"/>
              <a:ext cx="8356" cy="1883"/>
            </a:xfrm>
            <a:prstGeom prst="roundRect">
              <a:avLst>
                <a:gd name="adj" fmla="val 11505"/>
              </a:avLst>
            </a:prstGeom>
            <a:noFill/>
            <a:ln w="15875">
              <a:solidFill>
                <a:srgbClr val="1F4E7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824" tIns="41411" rIns="82824" bIns="41411" anchor="ctr"/>
            <a:p>
              <a:pPr eaLnBrk="1" hangingPunct="1">
                <a:lnSpc>
                  <a:spcPct val="120000"/>
                </a:lnSpc>
              </a:pPr>
              <a:endParaRPr lang="zh-CN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标题1"/>
            <p:cNvSpPr>
              <a:spLocks noChangeArrowheads="1"/>
            </p:cNvSpPr>
            <p:nvPr/>
          </p:nvSpPr>
          <p:spPr bwMode="auto">
            <a:xfrm>
              <a:off x="5137" y="2830"/>
              <a:ext cx="1957" cy="1893"/>
            </a:xfrm>
            <a:prstGeom prst="roundRect">
              <a:avLst>
                <a:gd name="adj" fmla="val 1192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24" tIns="41411" rIns="82824" bIns="41411" anchor="ctr"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sym typeface="+mn-ea"/>
                </a:rPr>
                <a:t>航前检查</a:t>
              </a:r>
              <a:endParaRPr lang="zh-CN" altLang="en-US" sz="24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ea"/>
              </a:endParaRPr>
            </a:p>
          </p:txBody>
        </p:sp>
        <p:sp>
          <p:nvSpPr>
            <p:cNvPr id="8" name="文本2"/>
            <p:cNvSpPr>
              <a:spLocks noChangeArrowheads="1"/>
            </p:cNvSpPr>
            <p:nvPr/>
          </p:nvSpPr>
          <p:spPr bwMode="auto">
            <a:xfrm>
              <a:off x="7093" y="5127"/>
              <a:ext cx="8367" cy="1880"/>
            </a:xfrm>
            <a:prstGeom prst="roundRect">
              <a:avLst>
                <a:gd name="adj" fmla="val 11505"/>
              </a:avLst>
            </a:prstGeom>
            <a:noFill/>
            <a:ln w="15875">
              <a:solidFill>
                <a:srgbClr val="1F4E7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824" tIns="41411" rIns="82824" bIns="41411" anchor="ctr"/>
            <a:p>
              <a:pPr eaLnBrk="1" hangingPunct="1">
                <a:lnSpc>
                  <a:spcPct val="120000"/>
                </a:lnSpc>
              </a:pPr>
              <a:endParaRPr lang="zh-CN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标题2"/>
            <p:cNvSpPr>
              <a:spLocks noChangeArrowheads="1"/>
            </p:cNvSpPr>
            <p:nvPr/>
          </p:nvSpPr>
          <p:spPr bwMode="auto">
            <a:xfrm>
              <a:off x="5137" y="5127"/>
              <a:ext cx="1957" cy="1880"/>
            </a:xfrm>
            <a:prstGeom prst="roundRect">
              <a:avLst>
                <a:gd name="adj" fmla="val 11921"/>
              </a:avLst>
            </a:pr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24" tIns="41411" rIns="82824" bIns="41411" anchor="ctr"/>
            <a:p>
              <a:pPr algn="ctr" eaLnBrk="1" hangingPunct="1">
                <a:lnSpc>
                  <a:spcPct val="120000"/>
                </a:lnSpc>
                <a:buClrTx/>
                <a:buSzTx/>
                <a:buNone/>
              </a:pPr>
              <a:r>
                <a:rPr lang="zh-CN" altLang="en-US" sz="2400">
                  <a:solidFill>
                    <a:schemeClr val="bg1"/>
                  </a:solidFill>
                  <a:sym typeface="+mn-ea"/>
                </a:rPr>
                <a:t>第二方面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文本3"/>
            <p:cNvSpPr>
              <a:spLocks noChangeArrowheads="1"/>
            </p:cNvSpPr>
            <p:nvPr/>
          </p:nvSpPr>
          <p:spPr bwMode="auto">
            <a:xfrm>
              <a:off x="7093" y="7397"/>
              <a:ext cx="8388" cy="1860"/>
            </a:xfrm>
            <a:prstGeom prst="roundRect">
              <a:avLst>
                <a:gd name="adj" fmla="val 11505"/>
              </a:avLst>
            </a:prstGeom>
            <a:noFill/>
            <a:ln w="15875">
              <a:solidFill>
                <a:srgbClr val="1F4E7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824" tIns="41411" rIns="82824" bIns="41411" anchor="ctr"/>
            <a:p>
              <a:pPr eaLnBrk="1" hangingPunct="1">
                <a:lnSpc>
                  <a:spcPct val="120000"/>
                </a:lnSpc>
              </a:pPr>
              <a:endParaRPr lang="zh-CN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标题3"/>
            <p:cNvSpPr>
              <a:spLocks noChangeArrowheads="1"/>
            </p:cNvSpPr>
            <p:nvPr/>
          </p:nvSpPr>
          <p:spPr bwMode="auto">
            <a:xfrm>
              <a:off x="5137" y="7397"/>
              <a:ext cx="1957" cy="1860"/>
            </a:xfrm>
            <a:prstGeom prst="roundRect">
              <a:avLst>
                <a:gd name="adj" fmla="val 1192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24" tIns="41411" rIns="82824" bIns="41411" anchor="ctr"/>
            <a:p>
              <a:pPr algn="ctr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2400" kern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sym typeface="+mn-ea"/>
                </a:rPr>
                <a:t>航后检查</a:t>
              </a:r>
              <a:endParaRPr lang="zh-CN" altLang="en-US" sz="24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标题2"/>
            <p:cNvSpPr>
              <a:spLocks noChangeArrowheads="1"/>
            </p:cNvSpPr>
            <p:nvPr/>
          </p:nvSpPr>
          <p:spPr bwMode="auto">
            <a:xfrm>
              <a:off x="5136" y="5127"/>
              <a:ext cx="1957" cy="1880"/>
            </a:xfrm>
            <a:prstGeom prst="roundRect">
              <a:avLst>
                <a:gd name="adj" fmla="val 11921"/>
              </a:avLst>
            </a:pr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2824" tIns="41411" rIns="82824" bIns="41411" anchor="ctr"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sym typeface="+mn-ea"/>
                </a:rPr>
                <a:t>过站检查</a:t>
              </a:r>
              <a:endParaRPr lang="zh-CN" altLang="en-US" sz="24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78187" y="1903636"/>
            <a:ext cx="7498080" cy="10502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kern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在每一日历日的第一次飞行前执行的标准绕飞机检查</a:t>
            </a:r>
            <a:r>
              <a:rPr lang="zh-CN" altLang="en-US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78187" y="3481887"/>
            <a:ext cx="6888480" cy="10502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kern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航空器在执行过站过程中执行的标准绕飞机检查</a:t>
            </a:r>
            <a:r>
              <a:rPr lang="zh-CN" altLang="en-US" sz="2400" kern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；</a:t>
            </a:r>
            <a:endParaRPr lang="zh-CN" altLang="en-US" sz="2400" kern="0" noProof="0" dirty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宋体" panose="02010600030101010101" pitchFamily="2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77870" y="4531995"/>
            <a:ext cx="743966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kern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在每一日历日的最后一次飞行前执行的标准绕飞机检查</a:t>
            </a:r>
            <a:r>
              <a:rPr lang="zh-CN" altLang="en-US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bject 9"/>
          <p:cNvSpPr txBox="1">
            <a:spLocks noGrp="1"/>
          </p:cNvSpPr>
          <p:nvPr>
            <p:ph sz="half" idx="2"/>
          </p:nvPr>
        </p:nvSpPr>
        <p:spPr>
          <a:xfrm>
            <a:off x="-2540" y="814070"/>
            <a:ext cx="10515600" cy="51895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sz="2400" spc="5" dirty="0" smtClean="0">
                <a:solidFill>
                  <a:srgbClr val="336699"/>
                </a:solidFill>
                <a:latin typeface="Wingdings" panose="05000000000000000000"/>
                <a:cs typeface="Wingdings" panose="05000000000000000000"/>
              </a:rPr>
              <a:t></a:t>
            </a:r>
            <a:r>
              <a:rPr sz="2400" spc="1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统计数据（航安网）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1300"/>
              </a:lnSpc>
              <a:spcBef>
                <a:spcPts val="0"/>
              </a:spcBef>
            </a:pPr>
            <a:endParaRPr sz="2400"/>
          </a:p>
          <a:p>
            <a:pPr marL="241300" indent="0">
              <a:lnSpc>
                <a:spcPct val="100000"/>
              </a:lnSpc>
              <a:buNone/>
            </a:pPr>
            <a:r>
              <a:rPr sz="2400" spc="-15" dirty="0" smtClean="0">
                <a:solidFill>
                  <a:srgbClr val="336699"/>
                </a:solidFill>
                <a:latin typeface="Wingdings" panose="05000000000000000000"/>
                <a:cs typeface="Wingdings" panose="05000000000000000000"/>
              </a:rPr>
              <a:t></a:t>
            </a:r>
            <a:r>
              <a:rPr sz="2400" spc="160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5" dirty="0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2020</a:t>
            </a:r>
            <a:r>
              <a:rPr sz="2400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年一季度机务维修不安</a:t>
            </a:r>
            <a:r>
              <a:rPr sz="2400" spc="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</a:t>
            </a:r>
            <a:r>
              <a:rPr sz="2400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事件</a:t>
            </a:r>
            <a:r>
              <a:rPr sz="2400" spc="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频</a:t>
            </a:r>
            <a:r>
              <a:rPr sz="2400" spc="-2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发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共</a:t>
            </a:r>
            <a:r>
              <a:rPr spc="-15" dirty="0" smtClean="0">
                <a:solidFill>
                  <a:srgbClr val="336699"/>
                </a:solidFill>
                <a:latin typeface="Comic Sans MS" panose="030F0702030302020204"/>
                <a:cs typeface="Comic Sans MS" panose="030F0702030302020204"/>
              </a:rPr>
              <a:t>23</a:t>
            </a:r>
            <a:r>
              <a:rPr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起，其中</a:t>
            </a:r>
            <a:r>
              <a:rPr spc="-10" dirty="0" smtClean="0">
                <a:solidFill>
                  <a:srgbClr val="336699"/>
                </a:solidFill>
                <a:latin typeface="Comic Sans MS" panose="030F0702030302020204"/>
                <a:cs typeface="Comic Sans MS" panose="030F0702030302020204"/>
              </a:rPr>
              <a:t>1</a:t>
            </a:r>
            <a:r>
              <a:rPr spc="-15" dirty="0" smtClean="0">
                <a:solidFill>
                  <a:srgbClr val="336699"/>
                </a:solidFill>
                <a:latin typeface="Comic Sans MS" panose="030F0702030302020204"/>
                <a:cs typeface="Comic Sans MS" panose="030F0702030302020204"/>
              </a:rPr>
              <a:t>0</a:t>
            </a:r>
            <a:r>
              <a:rPr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起较为典型并</a:t>
            </a:r>
            <a:r>
              <a:rPr spc="-1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造</a:t>
            </a:r>
            <a:r>
              <a:rPr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成较</a:t>
            </a:r>
            <a:r>
              <a:rPr spc="-1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大</a:t>
            </a:r>
            <a:r>
              <a:rPr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影响</a:t>
            </a:r>
            <a:endParaRPr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在因受疫情影响运行量大幅减少的</a:t>
            </a:r>
            <a:r>
              <a:rPr spc="-1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情</a:t>
            </a:r>
            <a:r>
              <a:rPr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况下</a:t>
            </a:r>
            <a:endParaRPr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绝大多数因违章违规行为导致</a:t>
            </a:r>
            <a:endParaRPr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300" indent="0">
              <a:lnSpc>
                <a:spcPct val="100000"/>
              </a:lnSpc>
              <a:spcBef>
                <a:spcPts val="480"/>
              </a:spcBef>
              <a:buNone/>
            </a:pPr>
            <a:r>
              <a:rPr sz="2400" spc="-15" dirty="0" smtClean="0">
                <a:solidFill>
                  <a:srgbClr val="336699"/>
                </a:solidFill>
                <a:latin typeface="Wingdings" panose="05000000000000000000"/>
                <a:cs typeface="Wingdings" panose="05000000000000000000"/>
              </a:rPr>
              <a:t></a:t>
            </a:r>
            <a:r>
              <a:rPr sz="2400" spc="160" dirty="0" smtClean="0">
                <a:solidFill>
                  <a:srgbClr val="3366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5" dirty="0" smtClean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2017</a:t>
            </a:r>
            <a:r>
              <a:rPr sz="2400" spc="-1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年以来的情况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400" spc="130" dirty="0" smtClean="0">
                <a:solidFill>
                  <a:srgbClr val="3366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共发生机务原因的不安全事件</a:t>
            </a:r>
            <a:r>
              <a:rPr sz="2400" spc="-15" dirty="0" smtClean="0">
                <a:solidFill>
                  <a:srgbClr val="336699"/>
                </a:solidFill>
                <a:latin typeface="Comic Sans MS" panose="030F0702030302020204"/>
                <a:cs typeface="Comic Sans MS" panose="030F0702030302020204"/>
              </a:rPr>
              <a:t>294</a:t>
            </a:r>
            <a:r>
              <a:rPr sz="2400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起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400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年均</a:t>
            </a:r>
            <a:r>
              <a:rPr sz="2400" spc="-15" dirty="0" smtClean="0">
                <a:solidFill>
                  <a:srgbClr val="336699"/>
                </a:solidFill>
                <a:latin typeface="Comic Sans MS" panose="030F0702030302020204"/>
                <a:cs typeface="Comic Sans MS" panose="030F0702030302020204"/>
              </a:rPr>
              <a:t>90</a:t>
            </a:r>
            <a:r>
              <a:rPr sz="2400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起左右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400" spc="130" dirty="0" smtClean="0">
                <a:solidFill>
                  <a:srgbClr val="3366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绝大多数因违章违规行为导致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300" indent="0">
              <a:lnSpc>
                <a:spcPct val="100000"/>
              </a:lnSpc>
              <a:spcBef>
                <a:spcPts val="480"/>
              </a:spcBef>
              <a:buNone/>
            </a:pPr>
            <a:r>
              <a:rPr sz="2400" spc="-15" dirty="0" smtClean="0">
                <a:solidFill>
                  <a:srgbClr val="336699"/>
                </a:solidFill>
                <a:latin typeface="Wingdings" panose="05000000000000000000"/>
                <a:cs typeface="Wingdings" panose="05000000000000000000"/>
              </a:rPr>
              <a:t></a:t>
            </a:r>
            <a:r>
              <a:rPr sz="2400" spc="160" dirty="0" smtClean="0">
                <a:solidFill>
                  <a:srgbClr val="3366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刮碰、带外来物、错漏装占前</a:t>
            </a:r>
            <a:r>
              <a:rPr sz="2400" spc="-25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三</a:t>
            </a:r>
            <a:r>
              <a:rPr sz="2400" spc="-1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位：</a:t>
            </a:r>
            <a:endParaRPr sz="240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400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三基建设不到位！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400" spc="130" dirty="0" smtClean="0">
                <a:solidFill>
                  <a:srgbClr val="3366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安全责任不落实！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400" spc="-20" dirty="0" smtClean="0">
                <a:solidFill>
                  <a:srgbClr val="33669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维修作风问题突出！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6" name="object 12"/>
          <p:cNvSpPr/>
          <p:nvPr/>
        </p:nvSpPr>
        <p:spPr>
          <a:xfrm>
            <a:off x="11773407" y="6704581"/>
            <a:ext cx="902982" cy="52832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6"/>
          <p:cNvSpPr/>
          <p:nvPr/>
        </p:nvSpPr>
        <p:spPr>
          <a:xfrm>
            <a:off x="7055006" y="2895970"/>
            <a:ext cx="4897359" cy="0"/>
          </a:xfrm>
          <a:custGeom>
            <a:avLst/>
            <a:gdLst/>
            <a:ahLst/>
            <a:cxnLst/>
            <a:rect l="l" t="t" r="r" b="b"/>
            <a:pathLst>
              <a:path w="4897359">
                <a:moveTo>
                  <a:pt x="0" y="0"/>
                </a:moveTo>
                <a:lnTo>
                  <a:pt x="4897359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"/>
          <p:cNvSpPr/>
          <p:nvPr/>
        </p:nvSpPr>
        <p:spPr>
          <a:xfrm>
            <a:off x="6837470" y="2895970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8"/>
          <p:cNvSpPr/>
          <p:nvPr/>
        </p:nvSpPr>
        <p:spPr>
          <a:xfrm>
            <a:off x="6625511" y="2895970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9"/>
          <p:cNvSpPr/>
          <p:nvPr/>
        </p:nvSpPr>
        <p:spPr>
          <a:xfrm>
            <a:off x="6413553" y="2895971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20"/>
          <p:cNvSpPr/>
          <p:nvPr/>
        </p:nvSpPr>
        <p:spPr>
          <a:xfrm>
            <a:off x="6056570" y="2895971"/>
            <a:ext cx="184069" cy="0"/>
          </a:xfrm>
          <a:custGeom>
            <a:avLst/>
            <a:gdLst/>
            <a:ahLst/>
            <a:cxnLst/>
            <a:rect l="l" t="t" r="r" b="b"/>
            <a:pathLst>
              <a:path w="184069">
                <a:moveTo>
                  <a:pt x="0" y="0"/>
                </a:moveTo>
                <a:lnTo>
                  <a:pt x="184069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21"/>
          <p:cNvSpPr/>
          <p:nvPr/>
        </p:nvSpPr>
        <p:spPr>
          <a:xfrm>
            <a:off x="7055006" y="2735556"/>
            <a:ext cx="4897359" cy="0"/>
          </a:xfrm>
          <a:custGeom>
            <a:avLst/>
            <a:gdLst/>
            <a:ahLst/>
            <a:cxnLst/>
            <a:rect l="l" t="t" r="r" b="b"/>
            <a:pathLst>
              <a:path w="4897359">
                <a:moveTo>
                  <a:pt x="0" y="0"/>
                </a:moveTo>
                <a:lnTo>
                  <a:pt x="4897359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22"/>
          <p:cNvSpPr/>
          <p:nvPr/>
        </p:nvSpPr>
        <p:spPr>
          <a:xfrm>
            <a:off x="6837470" y="2735556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23"/>
          <p:cNvSpPr/>
          <p:nvPr/>
        </p:nvSpPr>
        <p:spPr>
          <a:xfrm>
            <a:off x="6625511" y="2735556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24"/>
          <p:cNvSpPr/>
          <p:nvPr/>
        </p:nvSpPr>
        <p:spPr>
          <a:xfrm>
            <a:off x="6413553" y="2735556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25"/>
          <p:cNvSpPr/>
          <p:nvPr/>
        </p:nvSpPr>
        <p:spPr>
          <a:xfrm>
            <a:off x="6056570" y="2735556"/>
            <a:ext cx="184069" cy="0"/>
          </a:xfrm>
          <a:custGeom>
            <a:avLst/>
            <a:gdLst/>
            <a:ahLst/>
            <a:cxnLst/>
            <a:rect l="l" t="t" r="r" b="b"/>
            <a:pathLst>
              <a:path w="184069">
                <a:moveTo>
                  <a:pt x="0" y="0"/>
                </a:moveTo>
                <a:lnTo>
                  <a:pt x="184069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26"/>
          <p:cNvSpPr/>
          <p:nvPr/>
        </p:nvSpPr>
        <p:spPr>
          <a:xfrm>
            <a:off x="6837469" y="2580673"/>
            <a:ext cx="5114895" cy="0"/>
          </a:xfrm>
          <a:custGeom>
            <a:avLst/>
            <a:gdLst/>
            <a:ahLst/>
            <a:cxnLst/>
            <a:rect l="l" t="t" r="r" b="b"/>
            <a:pathLst>
              <a:path w="5114895">
                <a:moveTo>
                  <a:pt x="0" y="0"/>
                </a:moveTo>
                <a:lnTo>
                  <a:pt x="5114895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27"/>
          <p:cNvSpPr/>
          <p:nvPr/>
        </p:nvSpPr>
        <p:spPr>
          <a:xfrm>
            <a:off x="6625511" y="2580673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28"/>
          <p:cNvSpPr/>
          <p:nvPr/>
        </p:nvSpPr>
        <p:spPr>
          <a:xfrm>
            <a:off x="6413553" y="2580673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29"/>
          <p:cNvSpPr/>
          <p:nvPr/>
        </p:nvSpPr>
        <p:spPr>
          <a:xfrm>
            <a:off x="6056570" y="2580673"/>
            <a:ext cx="184069" cy="0"/>
          </a:xfrm>
          <a:custGeom>
            <a:avLst/>
            <a:gdLst/>
            <a:ahLst/>
            <a:cxnLst/>
            <a:rect l="l" t="t" r="r" b="b"/>
            <a:pathLst>
              <a:path w="184069">
                <a:moveTo>
                  <a:pt x="0" y="0"/>
                </a:moveTo>
                <a:lnTo>
                  <a:pt x="184069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30"/>
          <p:cNvSpPr/>
          <p:nvPr/>
        </p:nvSpPr>
        <p:spPr>
          <a:xfrm>
            <a:off x="6837469" y="2420225"/>
            <a:ext cx="5114895" cy="0"/>
          </a:xfrm>
          <a:custGeom>
            <a:avLst/>
            <a:gdLst/>
            <a:ahLst/>
            <a:cxnLst/>
            <a:rect l="l" t="t" r="r" b="b"/>
            <a:pathLst>
              <a:path w="5114895">
                <a:moveTo>
                  <a:pt x="0" y="0"/>
                </a:moveTo>
                <a:lnTo>
                  <a:pt x="5114895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31"/>
          <p:cNvSpPr/>
          <p:nvPr/>
        </p:nvSpPr>
        <p:spPr>
          <a:xfrm>
            <a:off x="6625511" y="2420225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32"/>
          <p:cNvSpPr/>
          <p:nvPr/>
        </p:nvSpPr>
        <p:spPr>
          <a:xfrm>
            <a:off x="6413553" y="2420225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33"/>
          <p:cNvSpPr/>
          <p:nvPr/>
        </p:nvSpPr>
        <p:spPr>
          <a:xfrm>
            <a:off x="6056570" y="2420225"/>
            <a:ext cx="184069" cy="0"/>
          </a:xfrm>
          <a:custGeom>
            <a:avLst/>
            <a:gdLst/>
            <a:ahLst/>
            <a:cxnLst/>
            <a:rect l="l" t="t" r="r" b="b"/>
            <a:pathLst>
              <a:path w="184069">
                <a:moveTo>
                  <a:pt x="0" y="0"/>
                </a:moveTo>
                <a:lnTo>
                  <a:pt x="184069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34"/>
          <p:cNvSpPr/>
          <p:nvPr/>
        </p:nvSpPr>
        <p:spPr>
          <a:xfrm>
            <a:off x="6837469" y="2265341"/>
            <a:ext cx="5114895" cy="0"/>
          </a:xfrm>
          <a:custGeom>
            <a:avLst/>
            <a:gdLst/>
            <a:ahLst/>
            <a:cxnLst/>
            <a:rect l="l" t="t" r="r" b="b"/>
            <a:pathLst>
              <a:path w="5114895">
                <a:moveTo>
                  <a:pt x="0" y="0"/>
                </a:moveTo>
                <a:lnTo>
                  <a:pt x="5114895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35"/>
          <p:cNvSpPr/>
          <p:nvPr/>
        </p:nvSpPr>
        <p:spPr>
          <a:xfrm>
            <a:off x="6625511" y="2265341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36"/>
          <p:cNvSpPr/>
          <p:nvPr/>
        </p:nvSpPr>
        <p:spPr>
          <a:xfrm>
            <a:off x="6413553" y="2265342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37"/>
          <p:cNvSpPr/>
          <p:nvPr/>
        </p:nvSpPr>
        <p:spPr>
          <a:xfrm>
            <a:off x="6056570" y="2265342"/>
            <a:ext cx="184069" cy="0"/>
          </a:xfrm>
          <a:custGeom>
            <a:avLst/>
            <a:gdLst/>
            <a:ahLst/>
            <a:cxnLst/>
            <a:rect l="l" t="t" r="r" b="b"/>
            <a:pathLst>
              <a:path w="184069">
                <a:moveTo>
                  <a:pt x="0" y="0"/>
                </a:moveTo>
                <a:lnTo>
                  <a:pt x="184069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38"/>
          <p:cNvSpPr/>
          <p:nvPr/>
        </p:nvSpPr>
        <p:spPr>
          <a:xfrm>
            <a:off x="6837469" y="2104927"/>
            <a:ext cx="5114895" cy="0"/>
          </a:xfrm>
          <a:custGeom>
            <a:avLst/>
            <a:gdLst/>
            <a:ahLst/>
            <a:cxnLst/>
            <a:rect l="l" t="t" r="r" b="b"/>
            <a:pathLst>
              <a:path w="5114895">
                <a:moveTo>
                  <a:pt x="0" y="0"/>
                </a:moveTo>
                <a:lnTo>
                  <a:pt x="5114895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39"/>
          <p:cNvSpPr/>
          <p:nvPr/>
        </p:nvSpPr>
        <p:spPr>
          <a:xfrm>
            <a:off x="6625511" y="2104927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40"/>
          <p:cNvSpPr/>
          <p:nvPr/>
        </p:nvSpPr>
        <p:spPr>
          <a:xfrm>
            <a:off x="6413553" y="2104927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41"/>
          <p:cNvSpPr/>
          <p:nvPr/>
        </p:nvSpPr>
        <p:spPr>
          <a:xfrm>
            <a:off x="6056570" y="2104927"/>
            <a:ext cx="184069" cy="0"/>
          </a:xfrm>
          <a:custGeom>
            <a:avLst/>
            <a:gdLst/>
            <a:ahLst/>
            <a:cxnLst/>
            <a:rect l="l" t="t" r="r" b="b"/>
            <a:pathLst>
              <a:path w="184069">
                <a:moveTo>
                  <a:pt x="0" y="0"/>
                </a:moveTo>
                <a:lnTo>
                  <a:pt x="184069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42"/>
          <p:cNvSpPr/>
          <p:nvPr/>
        </p:nvSpPr>
        <p:spPr>
          <a:xfrm>
            <a:off x="6837469" y="1944512"/>
            <a:ext cx="5114895" cy="0"/>
          </a:xfrm>
          <a:custGeom>
            <a:avLst/>
            <a:gdLst/>
            <a:ahLst/>
            <a:cxnLst/>
            <a:rect l="l" t="t" r="r" b="b"/>
            <a:pathLst>
              <a:path w="5114895">
                <a:moveTo>
                  <a:pt x="0" y="0"/>
                </a:moveTo>
                <a:lnTo>
                  <a:pt x="5114895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43"/>
          <p:cNvSpPr/>
          <p:nvPr/>
        </p:nvSpPr>
        <p:spPr>
          <a:xfrm>
            <a:off x="6625511" y="1944512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44"/>
          <p:cNvSpPr/>
          <p:nvPr/>
        </p:nvSpPr>
        <p:spPr>
          <a:xfrm>
            <a:off x="6413553" y="1944512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45"/>
          <p:cNvSpPr/>
          <p:nvPr/>
        </p:nvSpPr>
        <p:spPr>
          <a:xfrm>
            <a:off x="6056570" y="1944512"/>
            <a:ext cx="184069" cy="0"/>
          </a:xfrm>
          <a:custGeom>
            <a:avLst/>
            <a:gdLst/>
            <a:ahLst/>
            <a:cxnLst/>
            <a:rect l="l" t="t" r="r" b="b"/>
            <a:pathLst>
              <a:path w="184069">
                <a:moveTo>
                  <a:pt x="0" y="0"/>
                </a:moveTo>
                <a:lnTo>
                  <a:pt x="184069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46"/>
          <p:cNvSpPr/>
          <p:nvPr/>
        </p:nvSpPr>
        <p:spPr>
          <a:xfrm>
            <a:off x="6837469" y="1789629"/>
            <a:ext cx="5114895" cy="0"/>
          </a:xfrm>
          <a:custGeom>
            <a:avLst/>
            <a:gdLst/>
            <a:ahLst/>
            <a:cxnLst/>
            <a:rect l="l" t="t" r="r" b="b"/>
            <a:pathLst>
              <a:path w="5114895">
                <a:moveTo>
                  <a:pt x="0" y="0"/>
                </a:moveTo>
                <a:lnTo>
                  <a:pt x="5114895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47"/>
          <p:cNvSpPr/>
          <p:nvPr/>
        </p:nvSpPr>
        <p:spPr>
          <a:xfrm>
            <a:off x="6625511" y="1789629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48"/>
          <p:cNvSpPr/>
          <p:nvPr/>
        </p:nvSpPr>
        <p:spPr>
          <a:xfrm>
            <a:off x="6413553" y="1789629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49"/>
          <p:cNvSpPr/>
          <p:nvPr/>
        </p:nvSpPr>
        <p:spPr>
          <a:xfrm>
            <a:off x="6056570" y="1789629"/>
            <a:ext cx="184069" cy="0"/>
          </a:xfrm>
          <a:custGeom>
            <a:avLst/>
            <a:gdLst/>
            <a:ahLst/>
            <a:cxnLst/>
            <a:rect l="l" t="t" r="r" b="b"/>
            <a:pathLst>
              <a:path w="184069">
                <a:moveTo>
                  <a:pt x="0" y="0"/>
                </a:moveTo>
                <a:lnTo>
                  <a:pt x="184069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50"/>
          <p:cNvSpPr/>
          <p:nvPr/>
        </p:nvSpPr>
        <p:spPr>
          <a:xfrm>
            <a:off x="6625511" y="1629214"/>
            <a:ext cx="5326853" cy="0"/>
          </a:xfrm>
          <a:custGeom>
            <a:avLst/>
            <a:gdLst/>
            <a:ahLst/>
            <a:cxnLst/>
            <a:rect l="l" t="t" r="r" b="b"/>
            <a:pathLst>
              <a:path w="5326853">
                <a:moveTo>
                  <a:pt x="0" y="0"/>
                </a:moveTo>
                <a:lnTo>
                  <a:pt x="5326853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51"/>
          <p:cNvSpPr/>
          <p:nvPr/>
        </p:nvSpPr>
        <p:spPr>
          <a:xfrm>
            <a:off x="6413553" y="1629214"/>
            <a:ext cx="44622" cy="0"/>
          </a:xfrm>
          <a:custGeom>
            <a:avLst/>
            <a:gdLst/>
            <a:ahLst/>
            <a:cxnLst/>
            <a:rect l="l" t="t" r="r" b="b"/>
            <a:pathLst>
              <a:path w="44622">
                <a:moveTo>
                  <a:pt x="0" y="0"/>
                </a:moveTo>
                <a:lnTo>
                  <a:pt x="44622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52"/>
          <p:cNvSpPr/>
          <p:nvPr/>
        </p:nvSpPr>
        <p:spPr>
          <a:xfrm>
            <a:off x="6056570" y="1629214"/>
            <a:ext cx="184069" cy="0"/>
          </a:xfrm>
          <a:custGeom>
            <a:avLst/>
            <a:gdLst/>
            <a:ahLst/>
            <a:cxnLst/>
            <a:rect l="l" t="t" r="r" b="b"/>
            <a:pathLst>
              <a:path w="184069">
                <a:moveTo>
                  <a:pt x="0" y="0"/>
                </a:moveTo>
                <a:lnTo>
                  <a:pt x="184069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53"/>
          <p:cNvSpPr/>
          <p:nvPr/>
        </p:nvSpPr>
        <p:spPr>
          <a:xfrm>
            <a:off x="6056569" y="1468800"/>
            <a:ext cx="5895795" cy="0"/>
          </a:xfrm>
          <a:custGeom>
            <a:avLst/>
            <a:gdLst/>
            <a:ahLst/>
            <a:cxnLst/>
            <a:rect l="l" t="t" r="r" b="b"/>
            <a:pathLst>
              <a:path w="5895795">
                <a:moveTo>
                  <a:pt x="0" y="0"/>
                </a:moveTo>
                <a:lnTo>
                  <a:pt x="5895795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54"/>
          <p:cNvSpPr/>
          <p:nvPr/>
        </p:nvSpPr>
        <p:spPr>
          <a:xfrm>
            <a:off x="6056569" y="1468833"/>
            <a:ext cx="5895795" cy="1587552"/>
          </a:xfrm>
          <a:custGeom>
            <a:avLst/>
            <a:gdLst/>
            <a:ahLst/>
            <a:cxnLst/>
            <a:rect l="l" t="t" r="r" b="b"/>
            <a:pathLst>
              <a:path w="5895795" h="1587552">
                <a:moveTo>
                  <a:pt x="0" y="1587552"/>
                </a:moveTo>
                <a:lnTo>
                  <a:pt x="5895795" y="1587552"/>
                </a:lnTo>
                <a:lnTo>
                  <a:pt x="5895795" y="0"/>
                </a:lnTo>
                <a:lnTo>
                  <a:pt x="0" y="0"/>
                </a:lnTo>
                <a:lnTo>
                  <a:pt x="0" y="1587552"/>
                </a:lnTo>
                <a:close/>
              </a:path>
            </a:pathLst>
          </a:custGeom>
          <a:ln w="11069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55"/>
          <p:cNvSpPr/>
          <p:nvPr/>
        </p:nvSpPr>
        <p:spPr>
          <a:xfrm>
            <a:off x="6240639" y="1568368"/>
            <a:ext cx="172913" cy="1488018"/>
          </a:xfrm>
          <a:custGeom>
            <a:avLst/>
            <a:gdLst/>
            <a:ahLst/>
            <a:cxnLst/>
            <a:rect l="l" t="t" r="r" b="b"/>
            <a:pathLst>
              <a:path w="172913" h="1488018">
                <a:moveTo>
                  <a:pt x="172913" y="0"/>
                </a:moveTo>
                <a:lnTo>
                  <a:pt x="0" y="0"/>
                </a:lnTo>
                <a:lnTo>
                  <a:pt x="0" y="1488018"/>
                </a:lnTo>
                <a:lnTo>
                  <a:pt x="172913" y="1488018"/>
                </a:lnTo>
                <a:lnTo>
                  <a:pt x="17291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56"/>
          <p:cNvSpPr/>
          <p:nvPr/>
        </p:nvSpPr>
        <p:spPr>
          <a:xfrm>
            <a:off x="7423144" y="3031494"/>
            <a:ext cx="167335" cy="0"/>
          </a:xfrm>
          <a:custGeom>
            <a:avLst/>
            <a:gdLst/>
            <a:ahLst/>
            <a:cxnLst/>
            <a:rect l="l" t="t" r="r" b="b"/>
            <a:pathLst>
              <a:path w="167335">
                <a:moveTo>
                  <a:pt x="0" y="0"/>
                </a:moveTo>
                <a:lnTo>
                  <a:pt x="167335" y="0"/>
                </a:lnTo>
              </a:path>
            </a:pathLst>
          </a:custGeom>
          <a:ln w="5105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57"/>
          <p:cNvSpPr/>
          <p:nvPr/>
        </p:nvSpPr>
        <p:spPr>
          <a:xfrm>
            <a:off x="9777000" y="3048088"/>
            <a:ext cx="167335" cy="0"/>
          </a:xfrm>
          <a:custGeom>
            <a:avLst/>
            <a:gdLst/>
            <a:ahLst/>
            <a:cxnLst/>
            <a:rect l="l" t="t" r="r" b="b"/>
            <a:pathLst>
              <a:path w="167335">
                <a:moveTo>
                  <a:pt x="0" y="0"/>
                </a:moveTo>
                <a:lnTo>
                  <a:pt x="167335" y="0"/>
                </a:lnTo>
              </a:path>
            </a:pathLst>
          </a:custGeom>
          <a:ln w="1786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58"/>
          <p:cNvSpPr/>
          <p:nvPr/>
        </p:nvSpPr>
        <p:spPr>
          <a:xfrm>
            <a:off x="10959506" y="3048088"/>
            <a:ext cx="167335" cy="0"/>
          </a:xfrm>
          <a:custGeom>
            <a:avLst/>
            <a:gdLst/>
            <a:ahLst/>
            <a:cxnLst/>
            <a:rect l="l" t="t" r="r" b="b"/>
            <a:pathLst>
              <a:path w="167335">
                <a:moveTo>
                  <a:pt x="0" y="0"/>
                </a:moveTo>
                <a:lnTo>
                  <a:pt x="167335" y="0"/>
                </a:lnTo>
              </a:path>
            </a:pathLst>
          </a:custGeom>
          <a:ln w="1786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59"/>
          <p:cNvSpPr/>
          <p:nvPr/>
        </p:nvSpPr>
        <p:spPr>
          <a:xfrm>
            <a:off x="6458175" y="1579431"/>
            <a:ext cx="167335" cy="1476954"/>
          </a:xfrm>
          <a:custGeom>
            <a:avLst/>
            <a:gdLst/>
            <a:ahLst/>
            <a:cxnLst/>
            <a:rect l="l" t="t" r="r" b="b"/>
            <a:pathLst>
              <a:path w="167335" h="1476954">
                <a:moveTo>
                  <a:pt x="167335" y="0"/>
                </a:moveTo>
                <a:lnTo>
                  <a:pt x="0" y="0"/>
                </a:lnTo>
                <a:lnTo>
                  <a:pt x="0" y="1476954"/>
                </a:lnTo>
                <a:lnTo>
                  <a:pt x="167335" y="1476954"/>
                </a:lnTo>
                <a:lnTo>
                  <a:pt x="16733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60"/>
          <p:cNvSpPr/>
          <p:nvPr/>
        </p:nvSpPr>
        <p:spPr>
          <a:xfrm>
            <a:off x="7635103" y="2990007"/>
            <a:ext cx="167335" cy="66378"/>
          </a:xfrm>
          <a:custGeom>
            <a:avLst/>
            <a:gdLst/>
            <a:ahLst/>
            <a:cxnLst/>
            <a:rect l="l" t="t" r="r" b="b"/>
            <a:pathLst>
              <a:path w="167335" h="66378">
                <a:moveTo>
                  <a:pt x="167335" y="0"/>
                </a:moveTo>
                <a:lnTo>
                  <a:pt x="0" y="0"/>
                </a:lnTo>
                <a:lnTo>
                  <a:pt x="0" y="66378"/>
                </a:lnTo>
                <a:lnTo>
                  <a:pt x="167335" y="66378"/>
                </a:lnTo>
                <a:lnTo>
                  <a:pt x="16733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61"/>
          <p:cNvSpPr/>
          <p:nvPr/>
        </p:nvSpPr>
        <p:spPr>
          <a:xfrm>
            <a:off x="8812031" y="3048088"/>
            <a:ext cx="172913" cy="0"/>
          </a:xfrm>
          <a:custGeom>
            <a:avLst/>
            <a:gdLst/>
            <a:ahLst/>
            <a:cxnLst/>
            <a:rect l="l" t="t" r="r" b="b"/>
            <a:pathLst>
              <a:path w="172913">
                <a:moveTo>
                  <a:pt x="0" y="0"/>
                </a:moveTo>
                <a:lnTo>
                  <a:pt x="172913" y="0"/>
                </a:lnTo>
              </a:path>
            </a:pathLst>
          </a:custGeom>
          <a:ln w="17864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62"/>
          <p:cNvSpPr/>
          <p:nvPr/>
        </p:nvSpPr>
        <p:spPr>
          <a:xfrm>
            <a:off x="6670134" y="1723251"/>
            <a:ext cx="167335" cy="1333134"/>
          </a:xfrm>
          <a:custGeom>
            <a:avLst/>
            <a:gdLst/>
            <a:ahLst/>
            <a:cxnLst/>
            <a:rect l="l" t="t" r="r" b="b"/>
            <a:pathLst>
              <a:path w="167335" h="1333134">
                <a:moveTo>
                  <a:pt x="167335" y="0"/>
                </a:moveTo>
                <a:lnTo>
                  <a:pt x="0" y="0"/>
                </a:lnTo>
                <a:lnTo>
                  <a:pt x="0" y="1333134"/>
                </a:lnTo>
                <a:lnTo>
                  <a:pt x="167335" y="1333134"/>
                </a:lnTo>
                <a:lnTo>
                  <a:pt x="16733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63"/>
          <p:cNvSpPr/>
          <p:nvPr/>
        </p:nvSpPr>
        <p:spPr>
          <a:xfrm>
            <a:off x="7847062" y="3031494"/>
            <a:ext cx="172913" cy="0"/>
          </a:xfrm>
          <a:custGeom>
            <a:avLst/>
            <a:gdLst/>
            <a:ahLst/>
            <a:cxnLst/>
            <a:rect l="l" t="t" r="r" b="b"/>
            <a:pathLst>
              <a:path w="172913">
                <a:moveTo>
                  <a:pt x="0" y="0"/>
                </a:moveTo>
                <a:lnTo>
                  <a:pt x="172913" y="0"/>
                </a:lnTo>
              </a:path>
            </a:pathLst>
          </a:custGeom>
          <a:ln w="51053">
            <a:solidFill>
              <a:srgbClr val="A4A4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64"/>
          <p:cNvSpPr/>
          <p:nvPr/>
        </p:nvSpPr>
        <p:spPr>
          <a:xfrm>
            <a:off x="6882092" y="2691304"/>
            <a:ext cx="172913" cy="365081"/>
          </a:xfrm>
          <a:custGeom>
            <a:avLst/>
            <a:gdLst/>
            <a:ahLst/>
            <a:cxnLst/>
            <a:rect l="l" t="t" r="r" b="b"/>
            <a:pathLst>
              <a:path w="172913" h="365081">
                <a:moveTo>
                  <a:pt x="172913" y="0"/>
                </a:moveTo>
                <a:lnTo>
                  <a:pt x="0" y="0"/>
                </a:lnTo>
                <a:lnTo>
                  <a:pt x="0" y="365081"/>
                </a:lnTo>
                <a:lnTo>
                  <a:pt x="172913" y="365081"/>
                </a:lnTo>
                <a:lnTo>
                  <a:pt x="17291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65"/>
          <p:cNvSpPr/>
          <p:nvPr/>
        </p:nvSpPr>
        <p:spPr>
          <a:xfrm>
            <a:off x="8064598" y="3048088"/>
            <a:ext cx="167335" cy="0"/>
          </a:xfrm>
          <a:custGeom>
            <a:avLst/>
            <a:gdLst/>
            <a:ahLst/>
            <a:cxnLst/>
            <a:rect l="l" t="t" r="r" b="b"/>
            <a:pathLst>
              <a:path w="167335">
                <a:moveTo>
                  <a:pt x="0" y="0"/>
                </a:moveTo>
                <a:lnTo>
                  <a:pt x="167335" y="0"/>
                </a:lnTo>
              </a:path>
            </a:pathLst>
          </a:custGeom>
          <a:ln w="17864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66"/>
          <p:cNvSpPr/>
          <p:nvPr/>
        </p:nvSpPr>
        <p:spPr>
          <a:xfrm>
            <a:off x="6056569" y="3056386"/>
            <a:ext cx="5895795" cy="0"/>
          </a:xfrm>
          <a:custGeom>
            <a:avLst/>
            <a:gdLst/>
            <a:ahLst/>
            <a:cxnLst/>
            <a:rect l="l" t="t" r="r" b="b"/>
            <a:pathLst>
              <a:path w="5895795">
                <a:moveTo>
                  <a:pt x="0" y="0"/>
                </a:moveTo>
                <a:lnTo>
                  <a:pt x="5895795" y="0"/>
                </a:lnTo>
              </a:path>
            </a:pathLst>
          </a:custGeom>
          <a:ln w="1106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67"/>
          <p:cNvSpPr txBox="1"/>
          <p:nvPr/>
        </p:nvSpPr>
        <p:spPr>
          <a:xfrm>
            <a:off x="6262242" y="1401761"/>
            <a:ext cx="126364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94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2" name="object 68"/>
          <p:cNvSpPr txBox="1"/>
          <p:nvPr/>
        </p:nvSpPr>
        <p:spPr>
          <a:xfrm>
            <a:off x="7469900" y="2846065"/>
            <a:ext cx="504190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40690" algn="l"/>
              </a:tabLst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3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3" name="object 69"/>
          <p:cNvSpPr txBox="1"/>
          <p:nvPr/>
        </p:nvSpPr>
        <p:spPr>
          <a:xfrm>
            <a:off x="9829327" y="2877871"/>
            <a:ext cx="76200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1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4" name="object 70"/>
          <p:cNvSpPr txBox="1"/>
          <p:nvPr/>
        </p:nvSpPr>
        <p:spPr>
          <a:xfrm>
            <a:off x="11009040" y="2877871"/>
            <a:ext cx="76200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1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" name="object 71"/>
          <p:cNvSpPr txBox="1"/>
          <p:nvPr/>
        </p:nvSpPr>
        <p:spPr>
          <a:xfrm>
            <a:off x="6476432" y="1417581"/>
            <a:ext cx="126364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 smtClean="0">
                <a:latin typeface="Times New Roman" panose="02020603050405020304"/>
                <a:cs typeface="Times New Roman" panose="02020603050405020304"/>
              </a:rPr>
              <a:t>93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6" name="object 72"/>
          <p:cNvSpPr txBox="1"/>
          <p:nvPr/>
        </p:nvSpPr>
        <p:spPr>
          <a:xfrm>
            <a:off x="7683978" y="2830300"/>
            <a:ext cx="76200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4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7" name="object 73"/>
          <p:cNvSpPr txBox="1"/>
          <p:nvPr/>
        </p:nvSpPr>
        <p:spPr>
          <a:xfrm>
            <a:off x="8863691" y="2877871"/>
            <a:ext cx="76200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1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8" name="object 74"/>
          <p:cNvSpPr txBox="1"/>
          <p:nvPr/>
        </p:nvSpPr>
        <p:spPr>
          <a:xfrm>
            <a:off x="6690342" y="1560293"/>
            <a:ext cx="126364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 smtClean="0">
                <a:latin typeface="Times New Roman" panose="02020603050405020304"/>
                <a:cs typeface="Times New Roman" panose="02020603050405020304"/>
              </a:rPr>
              <a:t>84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9" name="object 75"/>
          <p:cNvSpPr txBox="1"/>
          <p:nvPr/>
        </p:nvSpPr>
        <p:spPr>
          <a:xfrm>
            <a:off x="6904531" y="2528558"/>
            <a:ext cx="126364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 smtClean="0">
                <a:latin typeface="Times New Roman" panose="02020603050405020304"/>
                <a:cs typeface="Times New Roman" panose="02020603050405020304"/>
              </a:rPr>
              <a:t>23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0" name="object 76"/>
          <p:cNvSpPr txBox="1"/>
          <p:nvPr/>
        </p:nvSpPr>
        <p:spPr>
          <a:xfrm>
            <a:off x="8112133" y="2877871"/>
            <a:ext cx="76200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1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1" name="object 77"/>
          <p:cNvSpPr txBox="1"/>
          <p:nvPr/>
        </p:nvSpPr>
        <p:spPr>
          <a:xfrm>
            <a:off x="5809601" y="1407624"/>
            <a:ext cx="177165" cy="1715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750" spc="10" dirty="0" smtClean="0">
                <a:latin typeface="Times New Roman" panose="02020603050405020304"/>
                <a:cs typeface="Times New Roman" panose="02020603050405020304"/>
              </a:rPr>
              <a:t>100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62865">
              <a:lnSpc>
                <a:spcPct val="100000"/>
              </a:lnSpc>
              <a:spcBef>
                <a:spcPts val="350"/>
              </a:spcBef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90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62865">
              <a:lnSpc>
                <a:spcPct val="100000"/>
              </a:lnSpc>
              <a:spcBef>
                <a:spcPts val="350"/>
              </a:spcBef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80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62865">
              <a:lnSpc>
                <a:spcPct val="100000"/>
              </a:lnSpc>
              <a:spcBef>
                <a:spcPts val="350"/>
              </a:spcBef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70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62865">
              <a:lnSpc>
                <a:spcPct val="100000"/>
              </a:lnSpc>
              <a:spcBef>
                <a:spcPts val="350"/>
              </a:spcBef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60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62865">
              <a:lnSpc>
                <a:spcPct val="100000"/>
              </a:lnSpc>
              <a:spcBef>
                <a:spcPts val="345"/>
              </a:spcBef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50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62865">
              <a:lnSpc>
                <a:spcPct val="100000"/>
              </a:lnSpc>
              <a:spcBef>
                <a:spcPts val="350"/>
              </a:spcBef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40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62865">
              <a:lnSpc>
                <a:spcPct val="100000"/>
              </a:lnSpc>
              <a:spcBef>
                <a:spcPts val="350"/>
              </a:spcBef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30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62865">
              <a:lnSpc>
                <a:spcPct val="100000"/>
              </a:lnSpc>
              <a:spcBef>
                <a:spcPts val="350"/>
              </a:spcBef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20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62865">
              <a:lnSpc>
                <a:spcPct val="100000"/>
              </a:lnSpc>
              <a:spcBef>
                <a:spcPts val="350"/>
              </a:spcBef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10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100330" algn="ctr">
              <a:lnSpc>
                <a:spcPct val="100000"/>
              </a:lnSpc>
              <a:spcBef>
                <a:spcPts val="350"/>
              </a:spcBef>
            </a:pP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0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2" name="object 78"/>
          <p:cNvSpPr txBox="1"/>
          <p:nvPr/>
        </p:nvSpPr>
        <p:spPr>
          <a:xfrm>
            <a:off x="6179969" y="3123192"/>
            <a:ext cx="929005" cy="122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30" dirty="0" smtClean="0">
                <a:latin typeface="宋体" panose="02010600030101010101" pitchFamily="2" charset="-122"/>
                <a:cs typeface="宋体" panose="02010600030101010101" pitchFamily="2" charset="-122"/>
              </a:rPr>
              <a:t>机务原因不安全事件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3" name="object 79"/>
          <p:cNvSpPr txBox="1"/>
          <p:nvPr/>
        </p:nvSpPr>
        <p:spPr>
          <a:xfrm>
            <a:off x="7309482" y="3123192"/>
            <a:ext cx="1029969" cy="122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30" dirty="0" smtClean="0">
                <a:latin typeface="宋体" panose="02010600030101010101" pitchFamily="2" charset="-122"/>
                <a:cs typeface="宋体" panose="02010600030101010101" pitchFamily="2" charset="-122"/>
              </a:rPr>
              <a:t>运输航空地面事故征候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4" name="object 80"/>
          <p:cNvSpPr txBox="1"/>
          <p:nvPr/>
        </p:nvSpPr>
        <p:spPr>
          <a:xfrm>
            <a:off x="8489195" y="3123192"/>
            <a:ext cx="1029969" cy="122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30" dirty="0" smtClean="0">
                <a:latin typeface="宋体" panose="02010600030101010101" pitchFamily="2" charset="-122"/>
                <a:cs typeface="宋体" panose="02010600030101010101" pitchFamily="2" charset="-122"/>
              </a:rPr>
              <a:t>通用航空一般飞行事故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5" name="object 81"/>
          <p:cNvSpPr txBox="1"/>
          <p:nvPr/>
        </p:nvSpPr>
        <p:spPr>
          <a:xfrm>
            <a:off x="9769310" y="3123192"/>
            <a:ext cx="828675" cy="122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30" dirty="0" smtClean="0">
                <a:latin typeface="宋体" panose="02010600030101010101" pitchFamily="2" charset="-122"/>
                <a:cs typeface="宋体" panose="02010600030101010101" pitchFamily="2" charset="-122"/>
              </a:rPr>
              <a:t>通用航空地面事故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6" name="object 82"/>
          <p:cNvSpPr txBox="1"/>
          <p:nvPr/>
        </p:nvSpPr>
        <p:spPr>
          <a:xfrm>
            <a:off x="10848621" y="3123192"/>
            <a:ext cx="1029969" cy="122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30" dirty="0" smtClean="0">
                <a:latin typeface="宋体" panose="02010600030101010101" pitchFamily="2" charset="-122"/>
                <a:cs typeface="宋体" panose="02010600030101010101" pitchFamily="2" charset="-122"/>
              </a:rPr>
              <a:t>通用航空地面事故征候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7" name="object 83"/>
          <p:cNvSpPr txBox="1"/>
          <p:nvPr/>
        </p:nvSpPr>
        <p:spPr>
          <a:xfrm>
            <a:off x="6928516" y="1134414"/>
            <a:ext cx="396240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 smtClean="0">
                <a:latin typeface="Times New Roman" panose="02020603050405020304"/>
                <a:cs typeface="Times New Roman" panose="02020603050405020304"/>
              </a:rPr>
              <a:t>201</a:t>
            </a:r>
            <a:r>
              <a:rPr sz="1200" b="1" spc="10" dirty="0" smtClean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1200" spc="60" dirty="0" smtClean="0"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1200" spc="60" dirty="0" smtClean="0">
                <a:latin typeface="宋体" panose="02010600030101010101" pitchFamily="2" charset="-122"/>
                <a:cs typeface="宋体" panose="02010600030101010101" pitchFamily="2" charset="-122"/>
              </a:rPr>
              <a:t>以</a:t>
            </a:r>
            <a:r>
              <a:rPr sz="1200" spc="60" dirty="0" smtClean="0">
                <a:latin typeface="宋体" panose="02010600030101010101" pitchFamily="2" charset="-122"/>
                <a:cs typeface="宋体" panose="02010600030101010101" pitchFamily="2" charset="-122"/>
              </a:rPr>
              <a:t>来</a:t>
            </a:r>
            <a:r>
              <a:rPr sz="1200" spc="20" dirty="0" smtClean="0">
                <a:latin typeface="宋体" panose="02010600030101010101" pitchFamily="2" charset="-122"/>
                <a:cs typeface="宋体" panose="02010600030101010101" pitchFamily="2" charset="-122"/>
              </a:rPr>
              <a:t>航</a:t>
            </a:r>
            <a:r>
              <a:rPr sz="1200" spc="55" dirty="0" smtClean="0">
                <a:latin typeface="宋体" panose="02010600030101010101" pitchFamily="2" charset="-122"/>
                <a:cs typeface="宋体" panose="02010600030101010101" pitchFamily="2" charset="-122"/>
              </a:rPr>
              <a:t>安</a:t>
            </a:r>
            <a:r>
              <a:rPr sz="1200" spc="20" dirty="0" smtClean="0">
                <a:latin typeface="宋体" panose="02010600030101010101" pitchFamily="2" charset="-122"/>
                <a:cs typeface="宋体" panose="02010600030101010101" pitchFamily="2" charset="-122"/>
              </a:rPr>
              <a:t>网</a:t>
            </a:r>
            <a:r>
              <a:rPr sz="1200" spc="15" dirty="0" smtClean="0">
                <a:latin typeface="宋体" panose="02010600030101010101" pitchFamily="2" charset="-122"/>
                <a:cs typeface="宋体" panose="02010600030101010101" pitchFamily="2" charset="-122"/>
              </a:rPr>
              <a:t>统</a:t>
            </a:r>
            <a:r>
              <a:rPr sz="1200" spc="30" dirty="0" smtClean="0">
                <a:latin typeface="宋体" panose="02010600030101010101" pitchFamily="2" charset="-122"/>
                <a:cs typeface="宋体" panose="02010600030101010101" pitchFamily="2" charset="-122"/>
              </a:rPr>
              <a:t>计</a:t>
            </a:r>
            <a:r>
              <a:rPr sz="1200" spc="20" dirty="0" smtClean="0">
                <a:latin typeface="宋体" panose="02010600030101010101" pitchFamily="2" charset="-122"/>
                <a:cs typeface="宋体" panose="02010600030101010101" pitchFamily="2" charset="-122"/>
              </a:rPr>
              <a:t>机</a:t>
            </a:r>
            <a:r>
              <a:rPr sz="1200" spc="15" dirty="0" smtClean="0">
                <a:latin typeface="宋体" panose="02010600030101010101" pitchFamily="2" charset="-122"/>
                <a:cs typeface="宋体" panose="02010600030101010101" pitchFamily="2" charset="-122"/>
              </a:rPr>
              <a:t>务</a:t>
            </a:r>
            <a:r>
              <a:rPr sz="1200" spc="20" dirty="0" smtClean="0">
                <a:latin typeface="宋体" panose="02010600030101010101" pitchFamily="2" charset="-122"/>
                <a:cs typeface="宋体" panose="02010600030101010101" pitchFamily="2" charset="-122"/>
              </a:rPr>
              <a:t>原</a:t>
            </a:r>
            <a:r>
              <a:rPr sz="1200" spc="15" dirty="0" smtClean="0">
                <a:latin typeface="宋体" panose="02010600030101010101" pitchFamily="2" charset="-122"/>
                <a:cs typeface="宋体" panose="02010600030101010101" pitchFamily="2" charset="-122"/>
              </a:rPr>
              <a:t>因</a:t>
            </a:r>
            <a:r>
              <a:rPr sz="1200" spc="20" dirty="0" smtClean="0"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1200" spc="55" dirty="0" smtClean="0">
                <a:latin typeface="宋体" panose="02010600030101010101" pitchFamily="2" charset="-122"/>
                <a:cs typeface="宋体" panose="02010600030101010101" pitchFamily="2" charset="-122"/>
              </a:rPr>
              <a:t>安</a:t>
            </a:r>
            <a:r>
              <a:rPr sz="1200" spc="20" dirty="0" smtClean="0">
                <a:latin typeface="宋体" panose="02010600030101010101" pitchFamily="2" charset="-122"/>
                <a:cs typeface="宋体" panose="02010600030101010101" pitchFamily="2" charset="-122"/>
              </a:rPr>
              <a:t>全</a:t>
            </a:r>
            <a:r>
              <a:rPr sz="1200" spc="15" dirty="0" smtClean="0">
                <a:latin typeface="宋体" panose="02010600030101010101" pitchFamily="2" charset="-122"/>
                <a:cs typeface="宋体" panose="02010600030101010101" pitchFamily="2" charset="-122"/>
              </a:rPr>
              <a:t>事</a:t>
            </a:r>
            <a:r>
              <a:rPr sz="1200" spc="25" dirty="0" smtClean="0">
                <a:latin typeface="宋体" panose="02010600030101010101" pitchFamily="2" charset="-122"/>
                <a:cs typeface="宋体" panose="02010600030101010101" pitchFamily="2" charset="-122"/>
              </a:rPr>
              <a:t>件</a:t>
            </a:r>
            <a:r>
              <a:rPr sz="1200" spc="20" dirty="0" smtClean="0">
                <a:latin typeface="宋体" panose="02010600030101010101" pitchFamily="2" charset="-122"/>
                <a:cs typeface="宋体" panose="02010600030101010101" pitchFamily="2" charset="-122"/>
              </a:rPr>
              <a:t>主要分类情况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8" name="object 84"/>
          <p:cNvSpPr/>
          <p:nvPr/>
        </p:nvSpPr>
        <p:spPr>
          <a:xfrm>
            <a:off x="7908418" y="3377215"/>
            <a:ext cx="50200" cy="49783"/>
          </a:xfrm>
          <a:custGeom>
            <a:avLst/>
            <a:gdLst/>
            <a:ahLst/>
            <a:cxnLst/>
            <a:rect l="l" t="t" r="r" b="b"/>
            <a:pathLst>
              <a:path w="50200" h="49783">
                <a:moveTo>
                  <a:pt x="0" y="24891"/>
                </a:moveTo>
                <a:lnTo>
                  <a:pt x="50200" y="24891"/>
                </a:lnTo>
              </a:path>
            </a:pathLst>
          </a:custGeom>
          <a:ln w="51053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85"/>
          <p:cNvSpPr txBox="1"/>
          <p:nvPr/>
        </p:nvSpPr>
        <p:spPr>
          <a:xfrm>
            <a:off x="7966334" y="3345302"/>
            <a:ext cx="327025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 smtClean="0">
                <a:latin typeface="Times New Roman" panose="02020603050405020304"/>
                <a:cs typeface="Times New Roman" panose="02020603050405020304"/>
              </a:rPr>
              <a:t>2017</a:t>
            </a:r>
            <a:r>
              <a:rPr sz="750" spc="35" dirty="0" smtClean="0"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0" name="object 86"/>
          <p:cNvSpPr/>
          <p:nvPr/>
        </p:nvSpPr>
        <p:spPr>
          <a:xfrm>
            <a:off x="8382536" y="3377215"/>
            <a:ext cx="50200" cy="49783"/>
          </a:xfrm>
          <a:custGeom>
            <a:avLst/>
            <a:gdLst/>
            <a:ahLst/>
            <a:cxnLst/>
            <a:rect l="l" t="t" r="r" b="b"/>
            <a:pathLst>
              <a:path w="50200" h="49783">
                <a:moveTo>
                  <a:pt x="0" y="24891"/>
                </a:moveTo>
                <a:lnTo>
                  <a:pt x="50200" y="24891"/>
                </a:lnTo>
              </a:path>
            </a:pathLst>
          </a:custGeom>
          <a:ln w="51053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87"/>
          <p:cNvSpPr/>
          <p:nvPr/>
        </p:nvSpPr>
        <p:spPr>
          <a:xfrm>
            <a:off x="8856654" y="3377215"/>
            <a:ext cx="50200" cy="49783"/>
          </a:xfrm>
          <a:custGeom>
            <a:avLst/>
            <a:gdLst/>
            <a:ahLst/>
            <a:cxnLst/>
            <a:rect l="l" t="t" r="r" b="b"/>
            <a:pathLst>
              <a:path w="50200" h="49783">
                <a:moveTo>
                  <a:pt x="0" y="24891"/>
                </a:moveTo>
                <a:lnTo>
                  <a:pt x="50200" y="24891"/>
                </a:lnTo>
              </a:path>
            </a:pathLst>
          </a:custGeom>
          <a:ln w="51053">
            <a:solidFill>
              <a:srgbClr val="A4A4A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88"/>
          <p:cNvSpPr txBox="1"/>
          <p:nvPr/>
        </p:nvSpPr>
        <p:spPr>
          <a:xfrm>
            <a:off x="8442125" y="3345302"/>
            <a:ext cx="803275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88315" algn="l"/>
              </a:tabLst>
            </a:pPr>
            <a:r>
              <a:rPr sz="750" spc="10" dirty="0" smtClean="0">
                <a:latin typeface="Times New Roman" panose="02020603050405020304"/>
                <a:cs typeface="Times New Roman" panose="02020603050405020304"/>
              </a:rPr>
              <a:t>201</a:t>
            </a: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750" spc="35" dirty="0" smtClean="0"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750" spc="35" dirty="0" smtClean="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750" spc="10" dirty="0" smtClean="0">
                <a:latin typeface="Times New Roman" panose="02020603050405020304"/>
                <a:cs typeface="Times New Roman" panose="02020603050405020304"/>
              </a:rPr>
              <a:t>2019</a:t>
            </a:r>
            <a:r>
              <a:rPr sz="750" spc="35" dirty="0" smtClean="0"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3" name="object 89"/>
          <p:cNvSpPr/>
          <p:nvPr/>
        </p:nvSpPr>
        <p:spPr>
          <a:xfrm>
            <a:off x="9330771" y="3377215"/>
            <a:ext cx="50200" cy="49783"/>
          </a:xfrm>
          <a:custGeom>
            <a:avLst/>
            <a:gdLst/>
            <a:ahLst/>
            <a:cxnLst/>
            <a:rect l="l" t="t" r="r" b="b"/>
            <a:pathLst>
              <a:path w="50200" h="49783">
                <a:moveTo>
                  <a:pt x="0" y="24891"/>
                </a:moveTo>
                <a:lnTo>
                  <a:pt x="50200" y="24891"/>
                </a:lnTo>
              </a:path>
            </a:pathLst>
          </a:custGeom>
          <a:ln w="51053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90"/>
          <p:cNvSpPr txBox="1"/>
          <p:nvPr/>
        </p:nvSpPr>
        <p:spPr>
          <a:xfrm>
            <a:off x="9393930" y="3345302"/>
            <a:ext cx="579120" cy="12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 smtClean="0">
                <a:latin typeface="Times New Roman" panose="02020603050405020304"/>
                <a:cs typeface="Times New Roman" panose="02020603050405020304"/>
              </a:rPr>
              <a:t>202</a:t>
            </a:r>
            <a:r>
              <a:rPr sz="750" spc="15" dirty="0" smtClean="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750" spc="30" dirty="0" smtClean="0"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750" spc="10" dirty="0" smtClean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750" spc="35" dirty="0" smtClean="0">
                <a:latin typeface="宋体" panose="02010600030101010101" pitchFamily="2" charset="-122"/>
                <a:cs typeface="宋体" panose="02010600030101010101" pitchFamily="2" charset="-122"/>
              </a:rPr>
              <a:t>季度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5" name="object 91"/>
          <p:cNvSpPr/>
          <p:nvPr/>
        </p:nvSpPr>
        <p:spPr>
          <a:xfrm>
            <a:off x="7711693" y="5418328"/>
            <a:ext cx="4285488" cy="0"/>
          </a:xfrm>
          <a:custGeom>
            <a:avLst/>
            <a:gdLst/>
            <a:ahLst/>
            <a:cxnLst/>
            <a:rect l="l" t="t" r="r" b="b"/>
            <a:pathLst>
              <a:path w="4285488">
                <a:moveTo>
                  <a:pt x="0" y="0"/>
                </a:moveTo>
                <a:lnTo>
                  <a:pt x="4285488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92"/>
          <p:cNvSpPr/>
          <p:nvPr/>
        </p:nvSpPr>
        <p:spPr>
          <a:xfrm>
            <a:off x="7431278" y="5418328"/>
            <a:ext cx="169163" cy="0"/>
          </a:xfrm>
          <a:custGeom>
            <a:avLst/>
            <a:gdLst/>
            <a:ahLst/>
            <a:cxnLst/>
            <a:rect l="l" t="t" r="r" b="b"/>
            <a:pathLst>
              <a:path w="169163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93"/>
          <p:cNvSpPr/>
          <p:nvPr/>
        </p:nvSpPr>
        <p:spPr>
          <a:xfrm>
            <a:off x="7152386" y="5418328"/>
            <a:ext cx="16763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94"/>
          <p:cNvSpPr/>
          <p:nvPr/>
        </p:nvSpPr>
        <p:spPr>
          <a:xfrm>
            <a:off x="6871970" y="5418328"/>
            <a:ext cx="16763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95"/>
          <p:cNvSpPr/>
          <p:nvPr/>
        </p:nvSpPr>
        <p:spPr>
          <a:xfrm>
            <a:off x="6591554" y="5418328"/>
            <a:ext cx="16763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96"/>
          <p:cNvSpPr/>
          <p:nvPr/>
        </p:nvSpPr>
        <p:spPr>
          <a:xfrm>
            <a:off x="6311138" y="5418328"/>
            <a:ext cx="16763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" name="object 97"/>
          <p:cNvSpPr/>
          <p:nvPr/>
        </p:nvSpPr>
        <p:spPr>
          <a:xfrm>
            <a:off x="6074917" y="5418328"/>
            <a:ext cx="124968" cy="0"/>
          </a:xfrm>
          <a:custGeom>
            <a:avLst/>
            <a:gdLst/>
            <a:ahLst/>
            <a:cxnLst/>
            <a:rect l="l" t="t" r="r" b="b"/>
            <a:pathLst>
              <a:path w="124968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" name="object 98"/>
          <p:cNvSpPr/>
          <p:nvPr/>
        </p:nvSpPr>
        <p:spPr>
          <a:xfrm>
            <a:off x="7431278" y="5246116"/>
            <a:ext cx="4565904" cy="0"/>
          </a:xfrm>
          <a:custGeom>
            <a:avLst/>
            <a:gdLst/>
            <a:ahLst/>
            <a:cxnLst/>
            <a:rect l="l" t="t" r="r" b="b"/>
            <a:pathLst>
              <a:path w="4565904">
                <a:moveTo>
                  <a:pt x="0" y="0"/>
                </a:moveTo>
                <a:lnTo>
                  <a:pt x="4565904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" name="object 99"/>
          <p:cNvSpPr/>
          <p:nvPr/>
        </p:nvSpPr>
        <p:spPr>
          <a:xfrm>
            <a:off x="7152386" y="5246116"/>
            <a:ext cx="16763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" name="object 100"/>
          <p:cNvSpPr/>
          <p:nvPr/>
        </p:nvSpPr>
        <p:spPr>
          <a:xfrm>
            <a:off x="6871970" y="5246116"/>
            <a:ext cx="16763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" name="object 101"/>
          <p:cNvSpPr/>
          <p:nvPr/>
        </p:nvSpPr>
        <p:spPr>
          <a:xfrm>
            <a:off x="6591554" y="5246116"/>
            <a:ext cx="16763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" name="object 102"/>
          <p:cNvSpPr/>
          <p:nvPr/>
        </p:nvSpPr>
        <p:spPr>
          <a:xfrm>
            <a:off x="6311138" y="5246116"/>
            <a:ext cx="16763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" name="object 103"/>
          <p:cNvSpPr/>
          <p:nvPr/>
        </p:nvSpPr>
        <p:spPr>
          <a:xfrm>
            <a:off x="6074917" y="5246116"/>
            <a:ext cx="124968" cy="0"/>
          </a:xfrm>
          <a:custGeom>
            <a:avLst/>
            <a:gdLst/>
            <a:ahLst/>
            <a:cxnLst/>
            <a:rect l="l" t="t" r="r" b="b"/>
            <a:pathLst>
              <a:path w="124968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" name="object 104"/>
          <p:cNvSpPr/>
          <p:nvPr/>
        </p:nvSpPr>
        <p:spPr>
          <a:xfrm>
            <a:off x="6871970" y="5073904"/>
            <a:ext cx="5125212" cy="0"/>
          </a:xfrm>
          <a:custGeom>
            <a:avLst/>
            <a:gdLst/>
            <a:ahLst/>
            <a:cxnLst/>
            <a:rect l="l" t="t" r="r" b="b"/>
            <a:pathLst>
              <a:path w="5125212">
                <a:moveTo>
                  <a:pt x="0" y="0"/>
                </a:moveTo>
                <a:lnTo>
                  <a:pt x="5125212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" name="object 105"/>
          <p:cNvSpPr/>
          <p:nvPr/>
        </p:nvSpPr>
        <p:spPr>
          <a:xfrm>
            <a:off x="6591554" y="5073904"/>
            <a:ext cx="16763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" name="object 106"/>
          <p:cNvSpPr/>
          <p:nvPr/>
        </p:nvSpPr>
        <p:spPr>
          <a:xfrm>
            <a:off x="6311138" y="5073904"/>
            <a:ext cx="16763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" name="object 107"/>
          <p:cNvSpPr/>
          <p:nvPr/>
        </p:nvSpPr>
        <p:spPr>
          <a:xfrm>
            <a:off x="6074917" y="5073904"/>
            <a:ext cx="124968" cy="0"/>
          </a:xfrm>
          <a:custGeom>
            <a:avLst/>
            <a:gdLst/>
            <a:ahLst/>
            <a:cxnLst/>
            <a:rect l="l" t="t" r="r" b="b"/>
            <a:pathLst>
              <a:path w="124968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" name="object 108"/>
          <p:cNvSpPr/>
          <p:nvPr/>
        </p:nvSpPr>
        <p:spPr>
          <a:xfrm>
            <a:off x="6591554" y="4897247"/>
            <a:ext cx="5405628" cy="0"/>
          </a:xfrm>
          <a:custGeom>
            <a:avLst/>
            <a:gdLst/>
            <a:ahLst/>
            <a:cxnLst/>
            <a:rect l="l" t="t" r="r" b="b"/>
            <a:pathLst>
              <a:path w="5405628">
                <a:moveTo>
                  <a:pt x="0" y="0"/>
                </a:moveTo>
                <a:lnTo>
                  <a:pt x="5405628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" name="object 109"/>
          <p:cNvSpPr/>
          <p:nvPr/>
        </p:nvSpPr>
        <p:spPr>
          <a:xfrm>
            <a:off x="6311138" y="4901692"/>
            <a:ext cx="16763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" name="object 110"/>
          <p:cNvSpPr/>
          <p:nvPr/>
        </p:nvSpPr>
        <p:spPr>
          <a:xfrm>
            <a:off x="6074917" y="4901692"/>
            <a:ext cx="124968" cy="0"/>
          </a:xfrm>
          <a:custGeom>
            <a:avLst/>
            <a:gdLst/>
            <a:ahLst/>
            <a:cxnLst/>
            <a:rect l="l" t="t" r="r" b="b"/>
            <a:pathLst>
              <a:path w="124968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" name="object 111"/>
          <p:cNvSpPr/>
          <p:nvPr/>
        </p:nvSpPr>
        <p:spPr>
          <a:xfrm>
            <a:off x="6311138" y="4727956"/>
            <a:ext cx="5686043" cy="0"/>
          </a:xfrm>
          <a:custGeom>
            <a:avLst/>
            <a:gdLst/>
            <a:ahLst/>
            <a:cxnLst/>
            <a:rect l="l" t="t" r="r" b="b"/>
            <a:pathLst>
              <a:path w="5686043">
                <a:moveTo>
                  <a:pt x="0" y="0"/>
                </a:moveTo>
                <a:lnTo>
                  <a:pt x="5686043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" name="object 112"/>
          <p:cNvSpPr/>
          <p:nvPr/>
        </p:nvSpPr>
        <p:spPr>
          <a:xfrm>
            <a:off x="6074917" y="4727956"/>
            <a:ext cx="124968" cy="0"/>
          </a:xfrm>
          <a:custGeom>
            <a:avLst/>
            <a:gdLst/>
            <a:ahLst/>
            <a:cxnLst/>
            <a:rect l="l" t="t" r="r" b="b"/>
            <a:pathLst>
              <a:path w="124968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" name="object 113"/>
          <p:cNvSpPr/>
          <p:nvPr/>
        </p:nvSpPr>
        <p:spPr>
          <a:xfrm>
            <a:off x="6311138" y="4555744"/>
            <a:ext cx="5686043" cy="0"/>
          </a:xfrm>
          <a:custGeom>
            <a:avLst/>
            <a:gdLst/>
            <a:ahLst/>
            <a:cxnLst/>
            <a:rect l="l" t="t" r="r" b="b"/>
            <a:pathLst>
              <a:path w="5686043">
                <a:moveTo>
                  <a:pt x="0" y="0"/>
                </a:moveTo>
                <a:lnTo>
                  <a:pt x="5686043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" name="object 114"/>
          <p:cNvSpPr/>
          <p:nvPr/>
        </p:nvSpPr>
        <p:spPr>
          <a:xfrm>
            <a:off x="6074917" y="4555744"/>
            <a:ext cx="124968" cy="0"/>
          </a:xfrm>
          <a:custGeom>
            <a:avLst/>
            <a:gdLst/>
            <a:ahLst/>
            <a:cxnLst/>
            <a:rect l="l" t="t" r="r" b="b"/>
            <a:pathLst>
              <a:path w="124968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" name="object 115"/>
          <p:cNvSpPr/>
          <p:nvPr/>
        </p:nvSpPr>
        <p:spPr>
          <a:xfrm>
            <a:off x="6074917" y="4383532"/>
            <a:ext cx="5922264" cy="0"/>
          </a:xfrm>
          <a:custGeom>
            <a:avLst/>
            <a:gdLst/>
            <a:ahLst/>
            <a:cxnLst/>
            <a:rect l="l" t="t" r="r" b="b"/>
            <a:pathLst>
              <a:path w="5922264">
                <a:moveTo>
                  <a:pt x="0" y="0"/>
                </a:moveTo>
                <a:lnTo>
                  <a:pt x="5922264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" name="object 116"/>
          <p:cNvSpPr/>
          <p:nvPr/>
        </p:nvSpPr>
        <p:spPr>
          <a:xfrm>
            <a:off x="6074917" y="4209796"/>
            <a:ext cx="5922264" cy="0"/>
          </a:xfrm>
          <a:custGeom>
            <a:avLst/>
            <a:gdLst/>
            <a:ahLst/>
            <a:cxnLst/>
            <a:rect l="l" t="t" r="r" b="b"/>
            <a:pathLst>
              <a:path w="5922264">
                <a:moveTo>
                  <a:pt x="0" y="0"/>
                </a:moveTo>
                <a:lnTo>
                  <a:pt x="5922264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" name="object 117"/>
          <p:cNvSpPr/>
          <p:nvPr/>
        </p:nvSpPr>
        <p:spPr>
          <a:xfrm>
            <a:off x="6199886" y="4383532"/>
            <a:ext cx="111251" cy="1208532"/>
          </a:xfrm>
          <a:custGeom>
            <a:avLst/>
            <a:gdLst/>
            <a:ahLst/>
            <a:cxnLst/>
            <a:rect l="l" t="t" r="r" b="b"/>
            <a:pathLst>
              <a:path w="111251" h="1208531">
                <a:moveTo>
                  <a:pt x="111252" y="0"/>
                </a:moveTo>
                <a:lnTo>
                  <a:pt x="0" y="0"/>
                </a:lnTo>
                <a:lnTo>
                  <a:pt x="0" y="1208532"/>
                </a:lnTo>
                <a:lnTo>
                  <a:pt x="111252" y="1208532"/>
                </a:lnTo>
                <a:lnTo>
                  <a:pt x="111252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" name="object 118"/>
          <p:cNvSpPr/>
          <p:nvPr/>
        </p:nvSpPr>
        <p:spPr>
          <a:xfrm>
            <a:off x="6478777" y="4849876"/>
            <a:ext cx="112775" cy="742188"/>
          </a:xfrm>
          <a:custGeom>
            <a:avLst/>
            <a:gdLst/>
            <a:ahLst/>
            <a:cxnLst/>
            <a:rect l="l" t="t" r="r" b="b"/>
            <a:pathLst>
              <a:path w="112775" h="742188">
                <a:moveTo>
                  <a:pt x="112775" y="0"/>
                </a:moveTo>
                <a:lnTo>
                  <a:pt x="0" y="0"/>
                </a:lnTo>
                <a:lnTo>
                  <a:pt x="0" y="742188"/>
                </a:lnTo>
                <a:lnTo>
                  <a:pt x="112775" y="742188"/>
                </a:lnTo>
                <a:lnTo>
                  <a:pt x="112775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" name="object 119"/>
          <p:cNvSpPr/>
          <p:nvPr/>
        </p:nvSpPr>
        <p:spPr>
          <a:xfrm>
            <a:off x="6759193" y="4901692"/>
            <a:ext cx="112775" cy="690372"/>
          </a:xfrm>
          <a:custGeom>
            <a:avLst/>
            <a:gdLst/>
            <a:ahLst/>
            <a:cxnLst/>
            <a:rect l="l" t="t" r="r" b="b"/>
            <a:pathLst>
              <a:path w="112775" h="690372">
                <a:moveTo>
                  <a:pt x="112776" y="0"/>
                </a:moveTo>
                <a:lnTo>
                  <a:pt x="0" y="0"/>
                </a:lnTo>
                <a:lnTo>
                  <a:pt x="0" y="690372"/>
                </a:lnTo>
                <a:lnTo>
                  <a:pt x="112776" y="690372"/>
                </a:lnTo>
                <a:lnTo>
                  <a:pt x="112776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" name="object 120"/>
          <p:cNvSpPr/>
          <p:nvPr/>
        </p:nvSpPr>
        <p:spPr>
          <a:xfrm>
            <a:off x="7039610" y="5107432"/>
            <a:ext cx="112775" cy="484631"/>
          </a:xfrm>
          <a:custGeom>
            <a:avLst/>
            <a:gdLst/>
            <a:ahLst/>
            <a:cxnLst/>
            <a:rect l="l" t="t" r="r" b="b"/>
            <a:pathLst>
              <a:path w="112775" h="484631">
                <a:moveTo>
                  <a:pt x="112775" y="0"/>
                </a:moveTo>
                <a:lnTo>
                  <a:pt x="0" y="0"/>
                </a:lnTo>
                <a:lnTo>
                  <a:pt x="0" y="484632"/>
                </a:lnTo>
                <a:lnTo>
                  <a:pt x="112775" y="484632"/>
                </a:lnTo>
                <a:lnTo>
                  <a:pt x="112775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" name="object 121"/>
          <p:cNvSpPr/>
          <p:nvPr/>
        </p:nvSpPr>
        <p:spPr>
          <a:xfrm>
            <a:off x="7320026" y="5177536"/>
            <a:ext cx="111251" cy="414527"/>
          </a:xfrm>
          <a:custGeom>
            <a:avLst/>
            <a:gdLst/>
            <a:ahLst/>
            <a:cxnLst/>
            <a:rect l="l" t="t" r="r" b="b"/>
            <a:pathLst>
              <a:path w="111251" h="414527">
                <a:moveTo>
                  <a:pt x="111251" y="0"/>
                </a:moveTo>
                <a:lnTo>
                  <a:pt x="0" y="0"/>
                </a:lnTo>
                <a:lnTo>
                  <a:pt x="0" y="414527"/>
                </a:lnTo>
                <a:lnTo>
                  <a:pt x="111251" y="414527"/>
                </a:lnTo>
                <a:lnTo>
                  <a:pt x="111251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" name="object 122"/>
          <p:cNvSpPr/>
          <p:nvPr/>
        </p:nvSpPr>
        <p:spPr>
          <a:xfrm>
            <a:off x="7600441" y="5384800"/>
            <a:ext cx="111251" cy="207263"/>
          </a:xfrm>
          <a:custGeom>
            <a:avLst/>
            <a:gdLst/>
            <a:ahLst/>
            <a:cxnLst/>
            <a:rect l="l" t="t" r="r" b="b"/>
            <a:pathLst>
              <a:path w="111251" h="207263">
                <a:moveTo>
                  <a:pt x="111252" y="0"/>
                </a:moveTo>
                <a:lnTo>
                  <a:pt x="0" y="0"/>
                </a:lnTo>
                <a:lnTo>
                  <a:pt x="0" y="207263"/>
                </a:lnTo>
                <a:lnTo>
                  <a:pt x="111252" y="207263"/>
                </a:lnTo>
                <a:lnTo>
                  <a:pt x="111252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" name="object 123"/>
          <p:cNvSpPr/>
          <p:nvPr/>
        </p:nvSpPr>
        <p:spPr>
          <a:xfrm>
            <a:off x="7879334" y="5418328"/>
            <a:ext cx="112775" cy="173736"/>
          </a:xfrm>
          <a:custGeom>
            <a:avLst/>
            <a:gdLst/>
            <a:ahLst/>
            <a:cxnLst/>
            <a:rect l="l" t="t" r="r" b="b"/>
            <a:pathLst>
              <a:path w="112775" h="173736">
                <a:moveTo>
                  <a:pt x="112775" y="0"/>
                </a:moveTo>
                <a:lnTo>
                  <a:pt x="0" y="0"/>
                </a:lnTo>
                <a:lnTo>
                  <a:pt x="0" y="173736"/>
                </a:lnTo>
                <a:lnTo>
                  <a:pt x="112775" y="173736"/>
                </a:lnTo>
                <a:lnTo>
                  <a:pt x="112775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" name="object 124"/>
          <p:cNvSpPr/>
          <p:nvPr/>
        </p:nvSpPr>
        <p:spPr>
          <a:xfrm>
            <a:off x="8159750" y="5418328"/>
            <a:ext cx="112776" cy="173736"/>
          </a:xfrm>
          <a:custGeom>
            <a:avLst/>
            <a:gdLst/>
            <a:ahLst/>
            <a:cxnLst/>
            <a:rect l="l" t="t" r="r" b="b"/>
            <a:pathLst>
              <a:path w="112776" h="173736">
                <a:moveTo>
                  <a:pt x="112776" y="0"/>
                </a:moveTo>
                <a:lnTo>
                  <a:pt x="0" y="0"/>
                </a:lnTo>
                <a:lnTo>
                  <a:pt x="0" y="173736"/>
                </a:lnTo>
                <a:lnTo>
                  <a:pt x="112776" y="173736"/>
                </a:lnTo>
                <a:lnTo>
                  <a:pt x="112776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" name="object 125"/>
          <p:cNvSpPr/>
          <p:nvPr/>
        </p:nvSpPr>
        <p:spPr>
          <a:xfrm>
            <a:off x="8440165" y="5436616"/>
            <a:ext cx="111251" cy="155448"/>
          </a:xfrm>
          <a:custGeom>
            <a:avLst/>
            <a:gdLst/>
            <a:ahLst/>
            <a:cxnLst/>
            <a:rect l="l" t="t" r="r" b="b"/>
            <a:pathLst>
              <a:path w="111251" h="155448">
                <a:moveTo>
                  <a:pt x="111252" y="0"/>
                </a:moveTo>
                <a:lnTo>
                  <a:pt x="0" y="0"/>
                </a:lnTo>
                <a:lnTo>
                  <a:pt x="0" y="155448"/>
                </a:lnTo>
                <a:lnTo>
                  <a:pt x="111252" y="155448"/>
                </a:lnTo>
                <a:lnTo>
                  <a:pt x="111252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" name="object 126"/>
          <p:cNvSpPr/>
          <p:nvPr/>
        </p:nvSpPr>
        <p:spPr>
          <a:xfrm>
            <a:off x="8720581" y="5470144"/>
            <a:ext cx="111251" cy="121919"/>
          </a:xfrm>
          <a:custGeom>
            <a:avLst/>
            <a:gdLst/>
            <a:ahLst/>
            <a:cxnLst/>
            <a:rect l="l" t="t" r="r" b="b"/>
            <a:pathLst>
              <a:path w="111251" h="121920">
                <a:moveTo>
                  <a:pt x="111251" y="0"/>
                </a:moveTo>
                <a:lnTo>
                  <a:pt x="0" y="0"/>
                </a:lnTo>
                <a:lnTo>
                  <a:pt x="0" y="121919"/>
                </a:lnTo>
                <a:lnTo>
                  <a:pt x="111251" y="121919"/>
                </a:lnTo>
                <a:lnTo>
                  <a:pt x="111251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" name="object 127"/>
          <p:cNvSpPr/>
          <p:nvPr/>
        </p:nvSpPr>
        <p:spPr>
          <a:xfrm>
            <a:off x="8999474" y="5488432"/>
            <a:ext cx="112775" cy="103631"/>
          </a:xfrm>
          <a:custGeom>
            <a:avLst/>
            <a:gdLst/>
            <a:ahLst/>
            <a:cxnLst/>
            <a:rect l="l" t="t" r="r" b="b"/>
            <a:pathLst>
              <a:path w="112775" h="103631">
                <a:moveTo>
                  <a:pt x="112775" y="0"/>
                </a:moveTo>
                <a:lnTo>
                  <a:pt x="0" y="0"/>
                </a:lnTo>
                <a:lnTo>
                  <a:pt x="0" y="103632"/>
                </a:lnTo>
                <a:lnTo>
                  <a:pt x="112775" y="103632"/>
                </a:lnTo>
                <a:lnTo>
                  <a:pt x="112775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" name="object 128"/>
          <p:cNvSpPr/>
          <p:nvPr/>
        </p:nvSpPr>
        <p:spPr>
          <a:xfrm>
            <a:off x="9279889" y="5488432"/>
            <a:ext cx="112775" cy="103631"/>
          </a:xfrm>
          <a:custGeom>
            <a:avLst/>
            <a:gdLst/>
            <a:ahLst/>
            <a:cxnLst/>
            <a:rect l="l" t="t" r="r" b="b"/>
            <a:pathLst>
              <a:path w="112775" h="103631">
                <a:moveTo>
                  <a:pt x="112776" y="0"/>
                </a:moveTo>
                <a:lnTo>
                  <a:pt x="0" y="0"/>
                </a:lnTo>
                <a:lnTo>
                  <a:pt x="0" y="103632"/>
                </a:lnTo>
                <a:lnTo>
                  <a:pt x="112776" y="103632"/>
                </a:lnTo>
                <a:lnTo>
                  <a:pt x="112776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" name="object 129"/>
          <p:cNvSpPr/>
          <p:nvPr/>
        </p:nvSpPr>
        <p:spPr>
          <a:xfrm>
            <a:off x="9560305" y="5505196"/>
            <a:ext cx="112775" cy="86868"/>
          </a:xfrm>
          <a:custGeom>
            <a:avLst/>
            <a:gdLst/>
            <a:ahLst/>
            <a:cxnLst/>
            <a:rect l="l" t="t" r="r" b="b"/>
            <a:pathLst>
              <a:path w="112775" h="86868">
                <a:moveTo>
                  <a:pt x="112775" y="0"/>
                </a:moveTo>
                <a:lnTo>
                  <a:pt x="0" y="0"/>
                </a:lnTo>
                <a:lnTo>
                  <a:pt x="0" y="86867"/>
                </a:lnTo>
                <a:lnTo>
                  <a:pt x="112775" y="86867"/>
                </a:lnTo>
                <a:lnTo>
                  <a:pt x="112775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" name="object 130"/>
          <p:cNvSpPr/>
          <p:nvPr/>
        </p:nvSpPr>
        <p:spPr>
          <a:xfrm>
            <a:off x="9840722" y="5521960"/>
            <a:ext cx="111251" cy="70103"/>
          </a:xfrm>
          <a:custGeom>
            <a:avLst/>
            <a:gdLst/>
            <a:ahLst/>
            <a:cxnLst/>
            <a:rect l="l" t="t" r="r" b="b"/>
            <a:pathLst>
              <a:path w="111251" h="70103">
                <a:moveTo>
                  <a:pt x="111251" y="0"/>
                </a:moveTo>
                <a:lnTo>
                  <a:pt x="0" y="0"/>
                </a:lnTo>
                <a:lnTo>
                  <a:pt x="0" y="70103"/>
                </a:lnTo>
                <a:lnTo>
                  <a:pt x="111251" y="70103"/>
                </a:lnTo>
                <a:lnTo>
                  <a:pt x="111251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" name="object 131"/>
          <p:cNvSpPr/>
          <p:nvPr/>
        </p:nvSpPr>
        <p:spPr>
          <a:xfrm>
            <a:off x="10121138" y="5521960"/>
            <a:ext cx="111251" cy="70103"/>
          </a:xfrm>
          <a:custGeom>
            <a:avLst/>
            <a:gdLst/>
            <a:ahLst/>
            <a:cxnLst/>
            <a:rect l="l" t="t" r="r" b="b"/>
            <a:pathLst>
              <a:path w="111251" h="70103">
                <a:moveTo>
                  <a:pt x="111251" y="0"/>
                </a:moveTo>
                <a:lnTo>
                  <a:pt x="0" y="0"/>
                </a:lnTo>
                <a:lnTo>
                  <a:pt x="0" y="70103"/>
                </a:lnTo>
                <a:lnTo>
                  <a:pt x="111251" y="70103"/>
                </a:lnTo>
                <a:lnTo>
                  <a:pt x="111251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" name="object 132"/>
          <p:cNvSpPr/>
          <p:nvPr/>
        </p:nvSpPr>
        <p:spPr>
          <a:xfrm>
            <a:off x="10400029" y="5521960"/>
            <a:ext cx="112775" cy="70103"/>
          </a:xfrm>
          <a:custGeom>
            <a:avLst/>
            <a:gdLst/>
            <a:ahLst/>
            <a:cxnLst/>
            <a:rect l="l" t="t" r="r" b="b"/>
            <a:pathLst>
              <a:path w="112775" h="70103">
                <a:moveTo>
                  <a:pt x="112775" y="0"/>
                </a:moveTo>
                <a:lnTo>
                  <a:pt x="0" y="0"/>
                </a:lnTo>
                <a:lnTo>
                  <a:pt x="0" y="70103"/>
                </a:lnTo>
                <a:lnTo>
                  <a:pt x="112775" y="70103"/>
                </a:lnTo>
                <a:lnTo>
                  <a:pt x="112775" y="0"/>
                </a:lnTo>
                <a:close/>
              </a:path>
            </a:pathLst>
          </a:custGeom>
          <a:solidFill>
            <a:srgbClr val="0153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" name="object 133"/>
          <p:cNvSpPr/>
          <p:nvPr/>
        </p:nvSpPr>
        <p:spPr>
          <a:xfrm>
            <a:off x="10680446" y="5566156"/>
            <a:ext cx="112776" cy="0"/>
          </a:xfrm>
          <a:custGeom>
            <a:avLst/>
            <a:gdLst/>
            <a:ahLst/>
            <a:cxnLst/>
            <a:rect l="l" t="t" r="r" b="b"/>
            <a:pathLst>
              <a:path w="112776">
                <a:moveTo>
                  <a:pt x="0" y="0"/>
                </a:moveTo>
                <a:lnTo>
                  <a:pt x="112776" y="0"/>
                </a:lnTo>
              </a:path>
            </a:pathLst>
          </a:custGeom>
          <a:ln w="53085">
            <a:solidFill>
              <a:srgbClr val="0153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" name="object 134"/>
          <p:cNvSpPr/>
          <p:nvPr/>
        </p:nvSpPr>
        <p:spPr>
          <a:xfrm>
            <a:off x="10960862" y="5566156"/>
            <a:ext cx="111251" cy="0"/>
          </a:xfrm>
          <a:custGeom>
            <a:avLst/>
            <a:gdLst/>
            <a:ahLst/>
            <a:cxnLst/>
            <a:rect l="l" t="t" r="r" b="b"/>
            <a:pathLst>
              <a:path w="111251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53085">
            <a:solidFill>
              <a:srgbClr val="0153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" name="object 135"/>
          <p:cNvSpPr/>
          <p:nvPr/>
        </p:nvSpPr>
        <p:spPr>
          <a:xfrm>
            <a:off x="11241277" y="5582920"/>
            <a:ext cx="111251" cy="0"/>
          </a:xfrm>
          <a:custGeom>
            <a:avLst/>
            <a:gdLst/>
            <a:ahLst/>
            <a:cxnLst/>
            <a:rect l="l" t="t" r="r" b="b"/>
            <a:pathLst>
              <a:path w="111251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19557">
            <a:solidFill>
              <a:srgbClr val="0153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" name="object 136"/>
          <p:cNvSpPr/>
          <p:nvPr/>
        </p:nvSpPr>
        <p:spPr>
          <a:xfrm>
            <a:off x="11520170" y="5582920"/>
            <a:ext cx="112775" cy="0"/>
          </a:xfrm>
          <a:custGeom>
            <a:avLst/>
            <a:gdLst/>
            <a:ahLst/>
            <a:cxnLst/>
            <a:rect l="l" t="t" r="r" b="b"/>
            <a:pathLst>
              <a:path w="112775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19557">
            <a:solidFill>
              <a:srgbClr val="0153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" name="object 137"/>
          <p:cNvSpPr/>
          <p:nvPr/>
        </p:nvSpPr>
        <p:spPr>
          <a:xfrm>
            <a:off x="11800586" y="5582920"/>
            <a:ext cx="112775" cy="0"/>
          </a:xfrm>
          <a:custGeom>
            <a:avLst/>
            <a:gdLst/>
            <a:ahLst/>
            <a:cxnLst/>
            <a:rect l="l" t="t" r="r" b="b"/>
            <a:pathLst>
              <a:path w="112775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19557">
            <a:solidFill>
              <a:srgbClr val="0153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" name="object 138"/>
          <p:cNvSpPr/>
          <p:nvPr/>
        </p:nvSpPr>
        <p:spPr>
          <a:xfrm>
            <a:off x="6116066" y="4209796"/>
            <a:ext cx="0" cy="1409700"/>
          </a:xfrm>
          <a:custGeom>
            <a:avLst/>
            <a:gdLst/>
            <a:ahLst/>
            <a:cxnLst/>
            <a:rect l="l" t="t" r="r" b="b"/>
            <a:pathLst>
              <a:path h="1409700">
                <a:moveTo>
                  <a:pt x="0" y="0"/>
                </a:moveTo>
                <a:lnTo>
                  <a:pt x="0" y="1409699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" name="object 139"/>
          <p:cNvSpPr/>
          <p:nvPr/>
        </p:nvSpPr>
        <p:spPr>
          <a:xfrm>
            <a:off x="6074917" y="5592064"/>
            <a:ext cx="5922264" cy="0"/>
          </a:xfrm>
          <a:custGeom>
            <a:avLst/>
            <a:gdLst/>
            <a:ahLst/>
            <a:cxnLst/>
            <a:rect l="l" t="t" r="r" b="b"/>
            <a:pathLst>
              <a:path w="5922264">
                <a:moveTo>
                  <a:pt x="0" y="0"/>
                </a:moveTo>
                <a:lnTo>
                  <a:pt x="5922264" y="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" name="object 140"/>
          <p:cNvSpPr/>
          <p:nvPr/>
        </p:nvSpPr>
        <p:spPr>
          <a:xfrm>
            <a:off x="6077203" y="5588889"/>
            <a:ext cx="3833495" cy="1087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" name="object 141"/>
          <p:cNvSpPr/>
          <p:nvPr/>
        </p:nvSpPr>
        <p:spPr>
          <a:xfrm>
            <a:off x="10028936" y="5588889"/>
            <a:ext cx="1843658" cy="749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" name="object 142"/>
          <p:cNvSpPr/>
          <p:nvPr/>
        </p:nvSpPr>
        <p:spPr>
          <a:xfrm>
            <a:off x="11157458" y="5592064"/>
            <a:ext cx="0" cy="27431"/>
          </a:xfrm>
          <a:custGeom>
            <a:avLst/>
            <a:gdLst/>
            <a:ahLst/>
            <a:cxnLst/>
            <a:rect l="l" t="t" r="r" b="b"/>
            <a:pathLst>
              <a:path h="27431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" name="object 143"/>
          <p:cNvSpPr/>
          <p:nvPr/>
        </p:nvSpPr>
        <p:spPr>
          <a:xfrm>
            <a:off x="11997181" y="5592064"/>
            <a:ext cx="0" cy="27431"/>
          </a:xfrm>
          <a:custGeom>
            <a:avLst/>
            <a:gdLst/>
            <a:ahLst/>
            <a:cxnLst/>
            <a:rect l="l" t="t" r="r" b="b"/>
            <a:pathLst>
              <a:path h="27431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" name="object 144"/>
          <p:cNvSpPr txBox="1"/>
          <p:nvPr/>
        </p:nvSpPr>
        <p:spPr>
          <a:xfrm>
            <a:off x="5856731" y="4120261"/>
            <a:ext cx="154305" cy="1553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1000" spc="-10" dirty="0" smtClean="0">
                <a:latin typeface="Calibri" panose="020F0502020204030204"/>
                <a:cs typeface="Calibri" panose="020F0502020204030204"/>
              </a:rPr>
              <a:t>80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R="0" algn="ctr">
              <a:lnSpc>
                <a:spcPct val="100000"/>
              </a:lnSpc>
              <a:spcBef>
                <a:spcPts val="155"/>
              </a:spcBef>
            </a:pPr>
            <a:r>
              <a:rPr sz="1000" spc="-10" dirty="0" smtClean="0">
                <a:latin typeface="Calibri" panose="020F0502020204030204"/>
                <a:cs typeface="Calibri" panose="020F0502020204030204"/>
              </a:rPr>
              <a:t>70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R="0" algn="ctr">
              <a:lnSpc>
                <a:spcPct val="100000"/>
              </a:lnSpc>
              <a:spcBef>
                <a:spcPts val="160"/>
              </a:spcBef>
            </a:pPr>
            <a:r>
              <a:rPr sz="1000" spc="-10" dirty="0" smtClean="0">
                <a:latin typeface="Calibri" panose="020F0502020204030204"/>
                <a:cs typeface="Calibri" panose="020F0502020204030204"/>
              </a:rPr>
              <a:t>60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R="0" algn="ctr">
              <a:lnSpc>
                <a:spcPct val="100000"/>
              </a:lnSpc>
              <a:spcBef>
                <a:spcPts val="155"/>
              </a:spcBef>
            </a:pPr>
            <a:r>
              <a:rPr sz="1000" spc="-10" dirty="0" smtClean="0">
                <a:latin typeface="Calibri" panose="020F0502020204030204"/>
                <a:cs typeface="Calibri" panose="020F0502020204030204"/>
              </a:rPr>
              <a:t>50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R="0" algn="ctr">
              <a:lnSpc>
                <a:spcPct val="100000"/>
              </a:lnSpc>
              <a:spcBef>
                <a:spcPts val="160"/>
              </a:spcBef>
            </a:pPr>
            <a:r>
              <a:rPr sz="1000" spc="-10" dirty="0" smtClean="0">
                <a:latin typeface="Calibri" panose="020F0502020204030204"/>
                <a:cs typeface="Calibri" panose="020F0502020204030204"/>
              </a:rPr>
              <a:t>40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R="0" algn="ctr">
              <a:lnSpc>
                <a:spcPct val="100000"/>
              </a:lnSpc>
              <a:spcBef>
                <a:spcPts val="155"/>
              </a:spcBef>
            </a:pPr>
            <a:r>
              <a:rPr sz="1000" spc="-10" dirty="0" smtClean="0">
                <a:latin typeface="Calibri" panose="020F0502020204030204"/>
                <a:cs typeface="Calibri" panose="020F0502020204030204"/>
              </a:rPr>
              <a:t>30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R="0" algn="ctr">
              <a:lnSpc>
                <a:spcPct val="100000"/>
              </a:lnSpc>
              <a:spcBef>
                <a:spcPts val="160"/>
              </a:spcBef>
            </a:pPr>
            <a:r>
              <a:rPr sz="1000" spc="-10" dirty="0" smtClean="0">
                <a:latin typeface="Calibri" panose="020F0502020204030204"/>
                <a:cs typeface="Calibri" panose="020F0502020204030204"/>
              </a:rPr>
              <a:t>20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R="0" algn="ctr">
              <a:lnSpc>
                <a:spcPct val="100000"/>
              </a:lnSpc>
              <a:spcBef>
                <a:spcPts val="160"/>
              </a:spcBef>
            </a:pPr>
            <a:r>
              <a:rPr sz="1000" spc="-10" dirty="0" smtClean="0">
                <a:latin typeface="Calibri" panose="020F0502020204030204"/>
                <a:cs typeface="Calibri" panose="020F0502020204030204"/>
              </a:rPr>
              <a:t>10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L="64135" algn="ctr">
              <a:lnSpc>
                <a:spcPct val="100000"/>
              </a:lnSpc>
              <a:spcBef>
                <a:spcPts val="155"/>
              </a:spcBef>
            </a:pPr>
            <a:r>
              <a:rPr sz="1000" spc="-5" dirty="0" smtClean="0">
                <a:latin typeface="Calibri" panose="020F0502020204030204"/>
                <a:cs typeface="Calibri" panose="020F0502020204030204"/>
              </a:rPr>
              <a:t>0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0" name="object 146"/>
          <p:cNvSpPr/>
          <p:nvPr/>
        </p:nvSpPr>
        <p:spPr>
          <a:xfrm>
            <a:off x="6106160" y="3887470"/>
            <a:ext cx="862584" cy="2304288"/>
          </a:xfrm>
          <a:custGeom>
            <a:avLst/>
            <a:gdLst/>
            <a:ahLst/>
            <a:cxnLst/>
            <a:rect l="l" t="t" r="r" b="b"/>
            <a:pathLst>
              <a:path w="862584" h="2304288">
                <a:moveTo>
                  <a:pt x="0" y="2304288"/>
                </a:moveTo>
                <a:lnTo>
                  <a:pt x="862584" y="2304288"/>
                </a:lnTo>
                <a:lnTo>
                  <a:pt x="862584" y="0"/>
                </a:lnTo>
                <a:lnTo>
                  <a:pt x="0" y="0"/>
                </a:lnTo>
                <a:lnTo>
                  <a:pt x="0" y="2304288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101600" y="125730"/>
            <a:ext cx="758253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8240" y="68453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002060"/>
                </a:solidFill>
              </a:rPr>
              <a:t>行业现状</a:t>
            </a:r>
            <a:endParaRPr lang="zh-CN" altLang="en-US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4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3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5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8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7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0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3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9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2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1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4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0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6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9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2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5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8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1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4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0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3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6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9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2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5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8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4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7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3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6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2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5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8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1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4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7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0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3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6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build="p"/>
      <p:bldP spid="163" grpId="1" build="p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 animBg="1"/>
      <p:bldP spid="239" grpId="0"/>
      <p:bldP spid="240" grpId="0" animBg="1"/>
      <p:bldP spid="241" grpId="0" animBg="1"/>
      <p:bldP spid="242" grpId="0"/>
      <p:bldP spid="243" grpId="0" animBg="1"/>
      <p:bldP spid="244" grpId="0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5" grpId="0" animBg="1"/>
      <p:bldP spid="296" grpId="0" animBg="1"/>
      <p:bldP spid="297" grpId="0" animBg="1"/>
      <p:bldP spid="298" grpId="0"/>
      <p:bldP spid="300" grpId="0" animBg="1"/>
      <p:bldP spid="170" grpId="1" animBg="1"/>
      <p:bldP spid="171" grpId="1" animBg="1"/>
      <p:bldP spid="172" grpId="1" animBg="1"/>
      <p:bldP spid="173" grpId="1" animBg="1"/>
      <p:bldP spid="174" grpId="1" animBg="1"/>
      <p:bldP spid="175" grpId="1" animBg="1"/>
      <p:bldP spid="176" grpId="1" animBg="1"/>
      <p:bldP spid="177" grpId="1" animBg="1"/>
      <p:bldP spid="178" grpId="1" animBg="1"/>
      <p:bldP spid="179" grpId="1" animBg="1"/>
      <p:bldP spid="180" grpId="1" animBg="1"/>
      <p:bldP spid="181" grpId="1" animBg="1"/>
      <p:bldP spid="182" grpId="1" animBg="1"/>
      <p:bldP spid="183" grpId="1" animBg="1"/>
      <p:bldP spid="184" grpId="1" animBg="1"/>
      <p:bldP spid="185" grpId="1" animBg="1"/>
      <p:bldP spid="186" grpId="1" animBg="1"/>
      <p:bldP spid="187" grpId="1" animBg="1"/>
      <p:bldP spid="188" grpId="1" animBg="1"/>
      <p:bldP spid="189" grpId="1" animBg="1"/>
      <p:bldP spid="190" grpId="1" animBg="1"/>
      <p:bldP spid="191" grpId="1" animBg="1"/>
      <p:bldP spid="192" grpId="1" animBg="1"/>
      <p:bldP spid="193" grpId="1" animBg="1"/>
      <p:bldP spid="194" grpId="1" animBg="1"/>
      <p:bldP spid="195" grpId="1" animBg="1"/>
      <p:bldP spid="196" grpId="1" animBg="1"/>
      <p:bldP spid="197" grpId="1" animBg="1"/>
      <p:bldP spid="198" grpId="1" animBg="1"/>
      <p:bldP spid="199" grpId="1" animBg="1"/>
      <p:bldP spid="200" grpId="1" animBg="1"/>
      <p:bldP spid="201" grpId="1" animBg="1"/>
      <p:bldP spid="202" grpId="1" animBg="1"/>
      <p:bldP spid="203" grpId="1" animBg="1"/>
      <p:bldP spid="204" grpId="1" animBg="1"/>
      <p:bldP spid="205" grpId="1" animBg="1"/>
      <p:bldP spid="206" grpId="1" animBg="1"/>
      <p:bldP spid="207" grpId="1" animBg="1"/>
      <p:bldP spid="208" grpId="1" animBg="1"/>
      <p:bldP spid="209" grpId="1" animBg="1"/>
      <p:bldP spid="210" grpId="1" animBg="1"/>
      <p:bldP spid="211" grpId="1" animBg="1"/>
      <p:bldP spid="212" grpId="1" animBg="1"/>
      <p:bldP spid="213" grpId="1" animBg="1"/>
      <p:bldP spid="214" grpId="1" animBg="1"/>
      <p:bldP spid="215" grpId="1" animBg="1"/>
      <p:bldP spid="216" grpId="1" animBg="1"/>
      <p:bldP spid="217" grpId="1" animBg="1"/>
      <p:bldP spid="218" grpId="1" animBg="1"/>
      <p:bldP spid="219" grpId="1" animBg="1"/>
      <p:bldP spid="220" grpId="1" animBg="1"/>
      <p:bldP spid="221" grpId="1"/>
      <p:bldP spid="222" grpId="1"/>
      <p:bldP spid="223" grpId="1"/>
      <p:bldP spid="224" grpId="1"/>
      <p:bldP spid="225" grpId="1"/>
      <p:bldP spid="226" grpId="1"/>
      <p:bldP spid="227" grpId="1"/>
      <p:bldP spid="228" grpId="1"/>
      <p:bldP spid="229" grpId="1"/>
      <p:bldP spid="230" grpId="1"/>
      <p:bldP spid="231" grpId="1"/>
      <p:bldP spid="232" grpId="1"/>
      <p:bldP spid="233" grpId="1"/>
      <p:bldP spid="234" grpId="1"/>
      <p:bldP spid="235" grpId="1"/>
      <p:bldP spid="236" grpId="1"/>
      <p:bldP spid="237" grpId="1"/>
      <p:bldP spid="238" grpId="1" animBg="1"/>
      <p:bldP spid="239" grpId="1"/>
      <p:bldP spid="240" grpId="1" animBg="1"/>
      <p:bldP spid="241" grpId="1" animBg="1"/>
      <p:bldP spid="242" grpId="1"/>
      <p:bldP spid="243" grpId="1" animBg="1"/>
      <p:bldP spid="244" grpId="1"/>
      <p:bldP spid="245" grpId="1" animBg="1"/>
      <p:bldP spid="246" grpId="1" animBg="1"/>
      <p:bldP spid="247" grpId="1" animBg="1"/>
      <p:bldP spid="248" grpId="1" animBg="1"/>
      <p:bldP spid="249" grpId="1" animBg="1"/>
      <p:bldP spid="250" grpId="1" animBg="1"/>
      <p:bldP spid="251" grpId="1" animBg="1"/>
      <p:bldP spid="252" grpId="1" animBg="1"/>
      <p:bldP spid="253" grpId="1" animBg="1"/>
      <p:bldP spid="254" grpId="1" animBg="1"/>
      <p:bldP spid="255" grpId="1" animBg="1"/>
      <p:bldP spid="256" grpId="1" animBg="1"/>
      <p:bldP spid="257" grpId="1" animBg="1"/>
      <p:bldP spid="258" grpId="1" animBg="1"/>
      <p:bldP spid="259" grpId="1" animBg="1"/>
      <p:bldP spid="260" grpId="1" animBg="1"/>
      <p:bldP spid="261" grpId="1" animBg="1"/>
      <p:bldP spid="262" grpId="1" animBg="1"/>
      <p:bldP spid="263" grpId="1" animBg="1"/>
      <p:bldP spid="264" grpId="1" animBg="1"/>
      <p:bldP spid="265" grpId="1" animBg="1"/>
      <p:bldP spid="266" grpId="1" animBg="1"/>
      <p:bldP spid="267" grpId="1" animBg="1"/>
      <p:bldP spid="268" grpId="1" animBg="1"/>
      <p:bldP spid="269" grpId="1" animBg="1"/>
      <p:bldP spid="270" grpId="1" animBg="1"/>
      <p:bldP spid="271" grpId="1" animBg="1"/>
      <p:bldP spid="272" grpId="1" animBg="1"/>
      <p:bldP spid="273" grpId="1" animBg="1"/>
      <p:bldP spid="274" grpId="1" animBg="1"/>
      <p:bldP spid="275" grpId="1" animBg="1"/>
      <p:bldP spid="276" grpId="1" animBg="1"/>
      <p:bldP spid="277" grpId="1" animBg="1"/>
      <p:bldP spid="278" grpId="1" animBg="1"/>
      <p:bldP spid="279" grpId="1" animBg="1"/>
      <p:bldP spid="280" grpId="1" animBg="1"/>
      <p:bldP spid="281" grpId="1" animBg="1"/>
      <p:bldP spid="282" grpId="1" animBg="1"/>
      <p:bldP spid="283" grpId="1" animBg="1"/>
      <p:bldP spid="284" grpId="1" animBg="1"/>
      <p:bldP spid="285" grpId="1" animBg="1"/>
      <p:bldP spid="286" grpId="1" animBg="1"/>
      <p:bldP spid="287" grpId="1" animBg="1"/>
      <p:bldP spid="288" grpId="1" animBg="1"/>
      <p:bldP spid="289" grpId="1" animBg="1"/>
      <p:bldP spid="290" grpId="1" animBg="1"/>
      <p:bldP spid="291" grpId="1" animBg="1"/>
      <p:bldP spid="292" grpId="1" animBg="1"/>
      <p:bldP spid="293" grpId="1" animBg="1"/>
      <p:bldP spid="295" grpId="1" animBg="1"/>
      <p:bldP spid="296" grpId="1" animBg="1"/>
      <p:bldP spid="297" grpId="1" animBg="1"/>
      <p:bldP spid="298" grpId="1"/>
      <p:bldP spid="30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530" y="1230630"/>
            <a:ext cx="5190490" cy="477139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363" name="Object 4"/>
          <p:cNvGraphicFramePr/>
          <p:nvPr/>
        </p:nvGraphicFramePr>
        <p:xfrm>
          <a:off x="7140575" y="3897630"/>
          <a:ext cx="4168140" cy="265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5953125" imgH="4524375" progId="PBrush">
                  <p:embed/>
                </p:oleObj>
              </mc:Choice>
              <mc:Fallback>
                <p:oleObj name="" r:id="rId2" imgW="5953125" imgH="4524375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40575" y="3897630"/>
                        <a:ext cx="4168140" cy="26530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995" y="709295"/>
            <a:ext cx="4304665" cy="2743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91790" y="6062980"/>
            <a:ext cx="1599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日检绕机路线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25180" y="3453130"/>
            <a:ext cx="1599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日检工卡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87058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002060"/>
                </a:solidFill>
              </a:rPr>
              <a:t>检查方法</a:t>
            </a:r>
            <a:endParaRPr lang="zh-CN" altLang="en-US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087245" y="843915"/>
            <a:ext cx="7848600" cy="1000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绕飞机一周，完成以下检查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机头和前起落架区域：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目视检查起落架区域可见的液压管路无明显渗漏。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1782445" y="3587115"/>
            <a:ext cx="1752600" cy="2570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检查液压管路和液压部件是否有裂纹、变形、振动或压力气流引气的磨损；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检查管路接头是否松动；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检查软管无断丝；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确保管路与邻近结构之间间隙正常。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Picture 9" descr="IMG_30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1245" y="3499803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0" descr="IMG_30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45" y="4876165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IMG_30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45" y="1910715"/>
            <a:ext cx="1143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1" descr="IMG_3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445" y="1910715"/>
            <a:ext cx="24003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2" descr="IMG_33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845" y="1910715"/>
            <a:ext cx="2057400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14" descr="IMG_33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0845" y="1910715"/>
            <a:ext cx="2400300" cy="3198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7421245" y="3510915"/>
            <a:ext cx="1447800" cy="762000"/>
            <a:chOff x="3792" y="2448"/>
            <a:chExt cx="912" cy="480"/>
          </a:xfrm>
        </p:grpSpPr>
        <p:sp>
          <p:nvSpPr>
            <p:cNvPr id="19" name="Oval 15"/>
            <p:cNvSpPr/>
            <p:nvPr/>
          </p:nvSpPr>
          <p:spPr>
            <a:xfrm>
              <a:off x="3792" y="2688"/>
              <a:ext cx="336" cy="24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4128" y="2448"/>
              <a:ext cx="576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1" name="Text Box 5"/>
          <p:cNvSpPr txBox="1"/>
          <p:nvPr/>
        </p:nvSpPr>
        <p:spPr>
          <a:xfrm>
            <a:off x="7954645" y="5111115"/>
            <a:ext cx="2209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前起落架开锁作动筒。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04" name="Text Box 20"/>
          <p:cNvSpPr txBox="1"/>
          <p:nvPr/>
        </p:nvSpPr>
        <p:spPr>
          <a:xfrm>
            <a:off x="6105525" y="1031240"/>
            <a:ext cx="2209800" cy="228600"/>
          </a:xfrm>
          <a:prstGeom prst="rect">
            <a:avLst/>
          </a:prstGeom>
          <a:gradFill rotWithShape="1">
            <a:gsLst>
              <a:gs pos="0">
                <a:srgbClr val="3480AC"/>
              </a:gs>
              <a:gs pos="100000">
                <a:srgbClr val="5DADE5"/>
              </a:gs>
            </a:gsLst>
            <a:lin ang="5400000" scaled="1"/>
            <a:tileRect/>
          </a:gra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342900" indent="-342900" eaLnBrk="1" hangingPunct="1">
              <a:spcBef>
                <a:spcPct val="0"/>
              </a:spcBef>
              <a:buFontTx/>
              <a:buNone/>
            </a:pPr>
            <a:r>
              <a:rPr lang="en-U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TASK 05-27-10-200-001 </a:t>
            </a:r>
            <a:endParaRPr lang="en-US" altLang="zh-CN" sz="1400" b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 Box 5"/>
          <p:cNvSpPr txBox="1"/>
          <p:nvPr/>
        </p:nvSpPr>
        <p:spPr>
          <a:xfrm>
            <a:off x="1782445" y="3597275"/>
            <a:ext cx="1752600" cy="2570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检查液压管路和液压部件是否有裂纹、变形、振动或压力气流引气的磨损；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检查管路接头是否松动；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检查软管无断丝；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确保管路与邻近结构之间间隙正常。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3" name="Picture 9" descr="IMG_30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1245" y="3509963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10" descr="IMG_30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45" y="4886325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11" descr="IMG_30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45" y="1920875"/>
            <a:ext cx="1143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11" descr="IMG_3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445" y="1920875"/>
            <a:ext cx="24003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12" descr="IMG_33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845" y="1920875"/>
            <a:ext cx="2057400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14" descr="IMG_33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0845" y="1920875"/>
            <a:ext cx="2400300" cy="3198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Group 17"/>
          <p:cNvGrpSpPr/>
          <p:nvPr/>
        </p:nvGrpSpPr>
        <p:grpSpPr>
          <a:xfrm>
            <a:off x="7421245" y="3521075"/>
            <a:ext cx="1447800" cy="762000"/>
            <a:chOff x="3792" y="2448"/>
            <a:chExt cx="912" cy="480"/>
          </a:xfrm>
        </p:grpSpPr>
        <p:sp>
          <p:nvSpPr>
            <p:cNvPr id="32" name="Oval 15"/>
            <p:cNvSpPr/>
            <p:nvPr/>
          </p:nvSpPr>
          <p:spPr>
            <a:xfrm>
              <a:off x="3792" y="2688"/>
              <a:ext cx="336" cy="24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V="1">
              <a:off x="4128" y="2448"/>
              <a:ext cx="576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4" name="Text Box 5"/>
          <p:cNvSpPr txBox="1"/>
          <p:nvPr/>
        </p:nvSpPr>
        <p:spPr>
          <a:xfrm>
            <a:off x="7954645" y="5109845"/>
            <a:ext cx="2209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前起落架开锁作动筒。</a:t>
            </a:r>
            <a:endParaRPr lang="zh-CN" altLang="en-US" sz="1400" b="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" y="854075"/>
            <a:ext cx="122174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案例</a:t>
            </a:r>
            <a:r>
              <a:rPr lang="en-US" altLang="zh-CN" sz="3200">
                <a:solidFill>
                  <a:srgbClr val="C00000"/>
                </a:solidFill>
              </a:rPr>
              <a:t>1</a:t>
            </a:r>
            <a:endParaRPr lang="en-US" altLang="zh-CN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86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434465" y="1082040"/>
            <a:ext cx="78486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绕飞机一周，完成以下检查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机头和前起落架区域：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检查前起落架减震支柱无损坏和渗漏。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2052" name="Picture 7" descr="DSC009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665" y="2809240"/>
            <a:ext cx="3200400" cy="27844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53" name="Text Box 8"/>
          <p:cNvSpPr txBox="1"/>
          <p:nvPr/>
        </p:nvSpPr>
        <p:spPr>
          <a:xfrm>
            <a:off x="2272665" y="2453640"/>
            <a:ext cx="13716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减震支柱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54" name="Oval 9"/>
          <p:cNvSpPr/>
          <p:nvPr/>
        </p:nvSpPr>
        <p:spPr>
          <a:xfrm>
            <a:off x="2501265" y="3610928"/>
            <a:ext cx="914400" cy="990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spcBef>
                <a:spcPct val="0"/>
              </a:spcBef>
              <a:buFontTx/>
              <a:buNone/>
            </a:pPr>
            <a:endParaRPr lang="zh-CN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2882265" y="2758440"/>
            <a:ext cx="0" cy="852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056" name="Picture 11" descr="001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065" y="2834640"/>
            <a:ext cx="2943225" cy="28130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57" name="Text Box 12"/>
          <p:cNvSpPr txBox="1"/>
          <p:nvPr/>
        </p:nvSpPr>
        <p:spPr>
          <a:xfrm>
            <a:off x="6990715" y="5647690"/>
            <a:ext cx="36576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注意检查减震支柱镜面高度。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58" name="Text Box 13"/>
          <p:cNvSpPr txBox="1"/>
          <p:nvPr/>
        </p:nvSpPr>
        <p:spPr>
          <a:xfrm>
            <a:off x="5854065" y="5816600"/>
            <a:ext cx="4267200" cy="3048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高度</a:t>
            </a: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</a:t>
            </a: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范围：</a:t>
            </a:r>
            <a:r>
              <a:rPr lang="en-US" altLang="zh-CN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30MM~300MM</a:t>
            </a: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59" name="Text Box 12"/>
          <p:cNvSpPr txBox="1"/>
          <p:nvPr/>
        </p:nvSpPr>
        <p:spPr>
          <a:xfrm>
            <a:off x="1510665" y="5730240"/>
            <a:ext cx="36576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无裂纹，凹坑和划痕。</a:t>
            </a:r>
            <a:endParaRPr lang="zh-CN" altLang="en-US" sz="14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930265" y="1234440"/>
            <a:ext cx="41910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2010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年航线部一车间新员工在擦拭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B-6168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左主起镜面时发现一处痕迹擦不掉，经仔细检查是镜面的纵向裂纹，工作者立即将信息上报，飞机停场大修，杜绝了一起不安全事件的发生。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634865" y="3314065"/>
            <a:ext cx="2355850" cy="923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600" b="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擦拭镜面目的：</a:t>
            </a:r>
            <a:endParaRPr kumimoji="0" lang="zh-CN" altLang="en-US" sz="1600" b="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Char char="l"/>
              <a:defRPr/>
            </a:pPr>
            <a:r>
              <a:rPr kumimoji="0" lang="zh-CN" altLang="en-US" sz="1600" b="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清楚污迹、灰尘等；</a:t>
            </a:r>
            <a:endParaRPr kumimoji="0" lang="zh-CN" altLang="en-US" sz="1600" b="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Char char="l"/>
              <a:defRPr/>
            </a:pPr>
            <a:r>
              <a:rPr kumimoji="0" lang="zh-CN" altLang="en-US" sz="1600" b="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发现损伤的重要手段</a:t>
            </a:r>
            <a:endParaRPr kumimoji="0" lang="zh-CN" altLang="en-US" sz="1600" b="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4.1.1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例行日检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" y="854075"/>
            <a:ext cx="122174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案例</a:t>
            </a:r>
            <a:r>
              <a:rPr lang="en-US" altLang="zh-CN" sz="3200">
                <a:solidFill>
                  <a:srgbClr val="C00000"/>
                </a:solidFill>
              </a:rPr>
              <a:t>2</a:t>
            </a:r>
            <a:endParaRPr lang="en-US" altLang="zh-CN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2528</Words>
  <Application>WPS 演示</Application>
  <PresentationFormat>自定义</PresentationFormat>
  <Paragraphs>437</Paragraphs>
  <Slides>23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黑体</vt:lpstr>
      <vt:lpstr>微软雅黑</vt:lpstr>
      <vt:lpstr>Calibri</vt:lpstr>
      <vt:lpstr>Impact</vt:lpstr>
      <vt:lpstr>造字工房悦黑体验版常规体</vt:lpstr>
      <vt:lpstr>Wingdings</vt:lpstr>
      <vt:lpstr>Times New Roman</vt:lpstr>
      <vt:lpstr>Comic Sans MS</vt:lpstr>
      <vt:lpstr>隶书</vt:lpstr>
      <vt:lpstr>华文行楷</vt:lpstr>
      <vt:lpstr>Arial Unicode MS</vt:lpstr>
      <vt:lpstr>主题1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CAFUC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LinLin</dc:creator>
  <cp:lastModifiedBy>lxf</cp:lastModifiedBy>
  <cp:revision>668</cp:revision>
  <cp:lastPrinted>2017-08-28T12:40:00Z</cp:lastPrinted>
  <dcterms:created xsi:type="dcterms:W3CDTF">2016-11-16T06:43:00Z</dcterms:created>
  <dcterms:modified xsi:type="dcterms:W3CDTF">2020-10-24T03:24:16Z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